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4610100" cy="3460750"/>
  <p:notesSz cx="4610100" cy="34607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/Relationships>
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/Relationships>
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/Relationships>
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/Relationships>
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/Relationships>
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/Relationships>
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
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/Relationships>
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/Relationships>
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/Relationships>
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/Relationships>
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/Relationships>
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/Relationships>
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/Relationships>
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5.xml"/></Relationships>
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6.xml"/></Relationships>
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7.xml"/></Relationships>
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8.xml"/></Relationships>
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9.xml"/></Relationships>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5757" y="1072832"/>
            <a:ext cx="3918585" cy="726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69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#</a:t>
            </a:fld>
            <a:r>
              <a:rPr dirty="0" spc="30"/>
              <a:t>/14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#</a:t>
            </a:fld>
            <a:r>
              <a:rPr dirty="0" spc="30"/>
              <a:t>/14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30505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2374201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#</a:t>
            </a:fld>
            <a:r>
              <a:rPr dirty="0" spc="30"/>
              <a:t>/14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#</a:t>
            </a:fld>
            <a:r>
              <a:rPr dirty="0" spc="30"/>
              <a:t>/14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38544" y="0"/>
            <a:ext cx="1463675" cy="4471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931989" y="957021"/>
            <a:ext cx="440055" cy="0"/>
          </a:xfrm>
          <a:custGeom>
            <a:avLst/>
            <a:gdLst/>
            <a:ahLst/>
            <a:cxnLst/>
            <a:rect l="l" t="t" r="r" b="b"/>
            <a:pathLst>
              <a:path w="440055" h="0">
                <a:moveTo>
                  <a:pt x="0" y="0"/>
                </a:moveTo>
                <a:lnTo>
                  <a:pt x="440016" y="0"/>
                </a:lnTo>
              </a:path>
            </a:pathLst>
          </a:custGeom>
          <a:ln w="60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#</a:t>
            </a:fld>
            <a:r>
              <a:rPr dirty="0" spc="30"/>
              <a:t>/14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5525" y="453274"/>
            <a:ext cx="2859049" cy="379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2566" y="1611399"/>
            <a:ext cx="3564966" cy="1195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567434" y="3218497"/>
            <a:ext cx="1475231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-25400" y="3316488"/>
            <a:ext cx="354965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#</a:t>
            </a:fld>
            <a:r>
              <a:rPr dirty="0" spc="30"/>
              <a:t>/14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notesSlide" Target="../notesSlides/notesSlide1.xml"/><Relationship Id="rId6" Type="http://schemas.openxmlformats.org/officeDocument/2006/relationships/slide" Target="slide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notesSlide" Target="../notesSlides/notesSlide2.xml"/><Relationship Id="rId6" Type="http://schemas.openxmlformats.org/officeDocument/2006/relationships/slide" Target="slide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notesSlide" Target="../notesSlides/notesSlide3.xml"/><Relationship Id="rId6" Type="http://schemas.openxmlformats.org/officeDocument/2006/relationships/slide" Target="slide3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4.xml"/><Relationship Id="rId4" Type="http://schemas.openxmlformats.org/officeDocument/2006/relationships/slide" Target="slide4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notesSlide" Target="../notesSlides/notesSlide5.xml"/><Relationship Id="rId6" Type="http://schemas.openxmlformats.org/officeDocument/2006/relationships/slide" Target="slide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notesSlide" Target="../notesSlides/notesSlide6.xml"/><Relationship Id="rId6" Type="http://schemas.openxmlformats.org/officeDocument/2006/relationships/slide" Target="slide6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png"/><Relationship Id="rId5" Type="http://schemas.openxmlformats.org/officeDocument/2006/relationships/notesSlide" Target="../notesSlides/notesSlide7.xml"/><Relationship Id="rId6" Type="http://schemas.openxmlformats.org/officeDocument/2006/relationships/slide" Target="slide7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png"/><Relationship Id="rId5" Type="http://schemas.openxmlformats.org/officeDocument/2006/relationships/notesSlide" Target="../notesSlides/notesSlide8.xml"/><Relationship Id="rId6" Type="http://schemas.openxmlformats.org/officeDocument/2006/relationships/slide" Target="slide8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notesSlide" Target="../notesSlides/notesSlide9.xml"/><Relationship Id="rId7" Type="http://schemas.openxmlformats.org/officeDocument/2006/relationships/slide" Target="slide9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notesSlide" Target="../notesSlides/notesSlide10.xml"/><Relationship Id="rId5" Type="http://schemas.openxmlformats.org/officeDocument/2006/relationships/slide" Target="slide10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Relationship Id="rId3" Type="http://schemas.openxmlformats.org/officeDocument/2006/relationships/notesSlide" Target="../notesSlides/notesSlide11.xml"/><Relationship Id="rId4" Type="http://schemas.openxmlformats.org/officeDocument/2006/relationships/slide" Target="slide11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notesSlide" Target="../notesSlides/notesSlide12.xml"/><Relationship Id="rId5" Type="http://schemas.openxmlformats.org/officeDocument/2006/relationships/slide" Target="slide1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Relationship Id="rId3" Type="http://schemas.openxmlformats.org/officeDocument/2006/relationships/notesSlide" Target="../notesSlides/notesSlide13.xml"/><Relationship Id="rId4" Type="http://schemas.openxmlformats.org/officeDocument/2006/relationships/slide" Target="slide13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5" Type="http://schemas.openxmlformats.org/officeDocument/2006/relationships/notesSlide" Target="../notesSlides/notesSlide14.xml"/><Relationship Id="rId6" Type="http://schemas.openxmlformats.org/officeDocument/2006/relationships/slide" Target="slide14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Relationship Id="rId11" Type="http://schemas.openxmlformats.org/officeDocument/2006/relationships/image" Target="../media/image46.png"/><Relationship Id="rId12" Type="http://schemas.openxmlformats.org/officeDocument/2006/relationships/notesSlide" Target="../notesSlides/notesSlide15.xml"/><Relationship Id="rId13" Type="http://schemas.openxmlformats.org/officeDocument/2006/relationships/slide" Target="slide1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Relationship Id="rId12" Type="http://schemas.openxmlformats.org/officeDocument/2006/relationships/notesSlide" Target="../notesSlides/notesSlide16.xml"/><Relationship Id="rId13" Type="http://schemas.openxmlformats.org/officeDocument/2006/relationships/slide" Target="slide16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Relationship Id="rId4" Type="http://schemas.openxmlformats.org/officeDocument/2006/relationships/image" Target="../media/image59.jpg"/><Relationship Id="rId5" Type="http://schemas.openxmlformats.org/officeDocument/2006/relationships/notesSlide" Target="../notesSlides/notesSlide17.xml"/><Relationship Id="rId6" Type="http://schemas.openxmlformats.org/officeDocument/2006/relationships/slide" Target="slide17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notesSlide" Target="../notesSlides/notesSlide18.xml"/><Relationship Id="rId4" Type="http://schemas.openxmlformats.org/officeDocument/2006/relationships/slide" Target="slide18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Relationship Id="rId4" Type="http://schemas.openxmlformats.org/officeDocument/2006/relationships/notesSlide" Target="../notesSlides/notesSlide19.xml"/><Relationship Id="rId5" Type="http://schemas.openxmlformats.org/officeDocument/2006/relationships/slide" Target="slide19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11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302895">
              <a:lnSpc>
                <a:spcPts val="1350"/>
              </a:lnSpc>
            </a:pPr>
            <a:r>
              <a:rPr dirty="0" spc="-65" b="1" u="none">
                <a:latin typeface="Tahoma"/>
                <a:cs typeface="Tahoma"/>
              </a:rPr>
              <a:t>Design</a:t>
            </a:r>
            <a:r>
              <a:rPr dirty="0" spc="114" b="1" u="none">
                <a:latin typeface="Tahoma"/>
                <a:cs typeface="Tahoma"/>
              </a:rPr>
              <a:t> </a:t>
            </a:r>
            <a:r>
              <a:rPr dirty="0" spc="-90" b="1" u="none">
                <a:latin typeface="Tahoma"/>
                <a:cs typeface="Tahoma"/>
              </a:rPr>
              <a:t>and</a:t>
            </a:r>
            <a:r>
              <a:rPr dirty="0" spc="114" b="1" u="none">
                <a:latin typeface="Tahoma"/>
                <a:cs typeface="Tahoma"/>
              </a:rPr>
              <a:t> </a:t>
            </a:r>
            <a:r>
              <a:rPr dirty="0" spc="55" b="1" u="none">
                <a:latin typeface="Tahoma"/>
                <a:cs typeface="Tahoma"/>
              </a:rPr>
              <a:t>V</a:t>
            </a:r>
            <a:r>
              <a:rPr dirty="0" spc="-70" b="1" u="none">
                <a:latin typeface="Tahoma"/>
                <a:cs typeface="Tahoma"/>
              </a:rPr>
              <a:t>alidation</a:t>
            </a:r>
            <a:r>
              <a:rPr dirty="0" spc="114" b="1" u="none">
                <a:latin typeface="Tahoma"/>
                <a:cs typeface="Tahoma"/>
              </a:rPr>
              <a:t> </a:t>
            </a:r>
            <a:r>
              <a:rPr dirty="0" spc="-70" b="1" u="none">
                <a:latin typeface="Tahoma"/>
                <a:cs typeface="Tahoma"/>
              </a:rPr>
              <a:t>of</a:t>
            </a:r>
            <a:r>
              <a:rPr dirty="0" spc="114" b="1" u="none">
                <a:latin typeface="Tahoma"/>
                <a:cs typeface="Tahoma"/>
              </a:rPr>
              <a:t> </a:t>
            </a:r>
            <a:r>
              <a:rPr dirty="0" spc="-95" b="1" u="none">
                <a:latin typeface="Tahoma"/>
                <a:cs typeface="Tahoma"/>
              </a:rPr>
              <a:t>a</a:t>
            </a:r>
            <a:r>
              <a:rPr dirty="0" spc="-50" b="1" u="none">
                <a:latin typeface="Tahoma"/>
                <a:cs typeface="Tahoma"/>
              </a:rPr>
              <a:t> </a:t>
            </a:r>
            <a:r>
              <a:rPr dirty="0" spc="-65" b="1" u="none">
                <a:latin typeface="Tahoma"/>
                <a:cs typeface="Tahoma"/>
              </a:rPr>
              <a:t>Constan</a:t>
            </a:r>
            <a:r>
              <a:rPr dirty="0" spc="-45" b="1" u="none">
                <a:latin typeface="Tahoma"/>
                <a:cs typeface="Tahoma"/>
              </a:rPr>
              <a:t>t</a:t>
            </a:r>
            <a:r>
              <a:rPr dirty="0" spc="114" b="1" u="none">
                <a:latin typeface="Tahoma"/>
                <a:cs typeface="Tahoma"/>
              </a:rPr>
              <a:t> </a:t>
            </a:r>
            <a:r>
              <a:rPr dirty="0" spc="-5" b="1" u="none">
                <a:latin typeface="Tahoma"/>
                <a:cs typeface="Tahoma"/>
              </a:rPr>
              <a:t>W</a:t>
            </a:r>
            <a:r>
              <a:rPr dirty="0" spc="-70" b="1" u="none">
                <a:latin typeface="Tahoma"/>
                <a:cs typeface="Tahoma"/>
              </a:rPr>
              <a:t>all</a:t>
            </a:r>
            <a:r>
              <a:rPr dirty="0" spc="114" b="1" u="none">
                <a:latin typeface="Tahoma"/>
                <a:cs typeface="Tahoma"/>
              </a:rPr>
              <a:t> </a:t>
            </a:r>
            <a:r>
              <a:rPr dirty="0" spc="50" b="1" u="none">
                <a:latin typeface="Tahoma"/>
                <a:cs typeface="Tahoma"/>
              </a:rPr>
              <a:t>T</a:t>
            </a:r>
            <a:r>
              <a:rPr dirty="0" spc="-100" b="1" u="none">
                <a:latin typeface="Tahoma"/>
                <a:cs typeface="Tahoma"/>
              </a:rPr>
              <a:t>em</a:t>
            </a:r>
            <a:r>
              <a:rPr dirty="0" spc="-35" b="1" u="none">
                <a:latin typeface="Tahoma"/>
                <a:cs typeface="Tahoma"/>
              </a:rPr>
              <a:t>p</a:t>
            </a:r>
            <a:r>
              <a:rPr dirty="0" spc="-85" b="1" u="none">
                <a:latin typeface="Tahoma"/>
                <a:cs typeface="Tahoma"/>
              </a:rPr>
              <a:t>erature</a:t>
            </a:r>
            <a:r>
              <a:rPr dirty="0" spc="114" b="1" u="none">
                <a:latin typeface="Tahoma"/>
                <a:cs typeface="Tahoma"/>
              </a:rPr>
              <a:t> </a:t>
            </a:r>
            <a:r>
              <a:rPr dirty="0" spc="-40" b="1" u="none">
                <a:latin typeface="Tahoma"/>
                <a:cs typeface="Tahoma"/>
              </a:rPr>
              <a:t>Plate</a:t>
            </a:r>
          </a:p>
        </p:txBody>
      </p:sp>
      <p:sp>
        <p:nvSpPr>
          <p:cNvPr id="4" name="object 4"/>
          <p:cNvSpPr/>
          <p:nvPr/>
        </p:nvSpPr>
        <p:spPr>
          <a:xfrm>
            <a:off x="437756" y="2918853"/>
            <a:ext cx="562355" cy="390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441856" y="1151227"/>
            <a:ext cx="1724660" cy="20694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254635" marR="247015">
              <a:lnSpc>
                <a:spcPct val="102600"/>
              </a:lnSpc>
            </a:pPr>
            <a:r>
              <a:rPr dirty="0" sz="1100" spc="-45">
                <a:latin typeface="Arial"/>
                <a:cs typeface="Arial"/>
              </a:rPr>
              <a:t>Drummond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Biles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Advis</a:t>
            </a:r>
            <a:r>
              <a:rPr dirty="0" sz="1100" spc="-9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r: </a:t>
            </a:r>
            <a:r>
              <a:rPr dirty="0" sz="1100" spc="-130">
                <a:latin typeface="Arial"/>
                <a:cs typeface="Arial"/>
              </a:rPr>
              <a:t> </a:t>
            </a:r>
            <a:r>
              <a:rPr dirty="0" sz="1100" spc="-65">
                <a:latin typeface="Arial"/>
                <a:cs typeface="Arial"/>
              </a:rPr>
              <a:t>Chri</a:t>
            </a:r>
            <a:r>
              <a:rPr dirty="0" sz="1100" spc="-65">
                <a:latin typeface="Arial"/>
                <a:cs typeface="Arial"/>
              </a:rPr>
              <a:t>s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White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100" spc="-35">
                <a:latin typeface="Arial"/>
                <a:cs typeface="Arial"/>
              </a:rPr>
              <a:t>Universi</a:t>
            </a:r>
            <a:r>
              <a:rPr dirty="0" sz="1100" spc="-55">
                <a:latin typeface="Arial"/>
                <a:cs typeface="Arial"/>
              </a:rPr>
              <a:t>t</a:t>
            </a:r>
            <a:r>
              <a:rPr dirty="0" sz="1100" spc="-50">
                <a:latin typeface="Arial"/>
                <a:cs typeface="Arial"/>
              </a:rPr>
              <a:t>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of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New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Hampshire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100" spc="60" i="1">
                <a:latin typeface="Trebuchet MS"/>
                <a:cs typeface="Trebuchet MS"/>
              </a:rPr>
              <a:t>APS-DFD</a:t>
            </a:r>
            <a:endParaRPr sz="11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100" spc="-35" i="1">
                <a:latin typeface="Trebuchet MS"/>
                <a:cs typeface="Trebuchet MS"/>
              </a:rPr>
              <a:t>24</a:t>
            </a:r>
            <a:r>
              <a:rPr dirty="0" sz="1100" spc="30" i="1">
                <a:latin typeface="Trebuchet MS"/>
                <a:cs typeface="Trebuchet MS"/>
              </a:rPr>
              <a:t> </a:t>
            </a:r>
            <a:r>
              <a:rPr dirty="0" sz="1100" spc="-40" i="1">
                <a:latin typeface="Trebuchet MS"/>
                <a:cs typeface="Trebuchet MS"/>
              </a:rPr>
              <a:t>Novem</a:t>
            </a:r>
            <a:r>
              <a:rPr dirty="0" sz="1100" spc="-10" i="1">
                <a:latin typeface="Trebuchet MS"/>
                <a:cs typeface="Trebuchet MS"/>
              </a:rPr>
              <a:t>b</a:t>
            </a:r>
            <a:r>
              <a:rPr dirty="0" sz="1100" spc="-100" i="1">
                <a:latin typeface="Trebuchet MS"/>
                <a:cs typeface="Trebuchet MS"/>
              </a:rPr>
              <a:t>er</a:t>
            </a:r>
            <a:r>
              <a:rPr dirty="0" sz="1100" spc="30" i="1">
                <a:latin typeface="Trebuchet MS"/>
                <a:cs typeface="Trebuchet MS"/>
              </a:rPr>
              <a:t> </a:t>
            </a:r>
            <a:r>
              <a:rPr dirty="0" sz="1100" spc="-35" i="1">
                <a:latin typeface="Trebuchet MS"/>
                <a:cs typeface="Trebuchet MS"/>
              </a:rPr>
              <a:t>2014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900" spc="-10">
                <a:latin typeface="Tahoma"/>
                <a:cs typeface="Tahoma"/>
              </a:rPr>
              <a:t>S</a:t>
            </a:r>
            <a:r>
              <a:rPr dirty="0" sz="900" spc="15">
                <a:latin typeface="Tahoma"/>
                <a:cs typeface="Tahoma"/>
              </a:rPr>
              <a:t>p</a:t>
            </a:r>
            <a:r>
              <a:rPr dirty="0" sz="900" spc="-20">
                <a:latin typeface="Tahoma"/>
                <a:cs typeface="Tahoma"/>
              </a:rPr>
              <a:t>ecial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5">
                <a:latin typeface="Tahoma"/>
                <a:cs typeface="Tahoma"/>
              </a:rPr>
              <a:t>Thanks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to:</a:t>
            </a:r>
            <a:endParaRPr sz="900">
              <a:latin typeface="Tahoma"/>
              <a:cs typeface="Tahoma"/>
            </a:endParaRPr>
          </a:p>
          <a:p>
            <a:pPr marL="12700" indent="140335">
              <a:lnSpc>
                <a:spcPct val="100000"/>
              </a:lnSpc>
              <a:spcBef>
                <a:spcPts val="575"/>
              </a:spcBef>
            </a:pPr>
            <a:r>
              <a:rPr dirty="0" sz="600" spc="-5">
                <a:latin typeface="Arial"/>
                <a:cs typeface="Arial"/>
              </a:rPr>
              <a:t>Michael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5">
                <a:latin typeface="Arial"/>
                <a:cs typeface="Arial"/>
              </a:rPr>
              <a:t>All</a:t>
            </a:r>
            <a:r>
              <a:rPr dirty="0" sz="600" spc="-10">
                <a:latin typeface="Arial"/>
                <a:cs typeface="Arial"/>
              </a:rPr>
              <a:t>a</a:t>
            </a:r>
            <a:r>
              <a:rPr dirty="0" sz="600">
                <a:latin typeface="Arial"/>
                <a:cs typeface="Arial"/>
              </a:rPr>
              <a:t>rd,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Allen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10">
                <a:latin typeface="Arial"/>
                <a:cs typeface="Arial"/>
              </a:rPr>
              <a:t>Ma,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20">
                <a:latin typeface="Arial"/>
                <a:cs typeface="Arial"/>
              </a:rPr>
              <a:t>and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35">
                <a:latin typeface="Arial"/>
                <a:cs typeface="Arial"/>
              </a:rPr>
              <a:t>Reza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Ebadi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algn="ctr" marL="12700" marR="5080">
              <a:lnSpc>
                <a:spcPct val="188200"/>
              </a:lnSpc>
              <a:spcBef>
                <a:spcPts val="380"/>
              </a:spcBef>
            </a:pPr>
            <a:r>
              <a:rPr dirty="0" sz="600" spc="10">
                <a:latin typeface="Arial"/>
                <a:cs typeface="Arial"/>
              </a:rPr>
              <a:t>THIS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spc="5">
                <a:latin typeface="Arial"/>
                <a:cs typeface="Arial"/>
              </a:rPr>
              <a:t>W</a:t>
            </a:r>
            <a:r>
              <a:rPr dirty="0" sz="600">
                <a:latin typeface="Arial"/>
                <a:cs typeface="Arial"/>
              </a:rPr>
              <a:t>ORK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20">
                <a:latin typeface="Arial"/>
                <a:cs typeface="Arial"/>
              </a:rPr>
              <a:t>IS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SUPPORTED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20">
                <a:latin typeface="Arial"/>
                <a:cs typeface="Arial"/>
              </a:rPr>
              <a:t>BY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15">
                <a:latin typeface="Arial"/>
                <a:cs typeface="Arial"/>
              </a:rPr>
              <a:t>AN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15">
                <a:latin typeface="Arial"/>
                <a:cs typeface="Arial"/>
              </a:rPr>
              <a:t>NSF/DOE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5">
                <a:latin typeface="Arial"/>
                <a:cs typeface="Arial"/>
              </a:rPr>
              <a:t>P</a:t>
            </a:r>
            <a:r>
              <a:rPr dirty="0" sz="600">
                <a:latin typeface="Arial"/>
                <a:cs typeface="Arial"/>
              </a:rPr>
              <a:t>ARTNERSHIP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01249" y="2961215"/>
            <a:ext cx="575675" cy="3054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3310490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 h="0">
                <a:moveTo>
                  <a:pt x="0" y="0"/>
                </a:moveTo>
                <a:lnTo>
                  <a:pt x="249821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621040" y="3290996"/>
            <a:ext cx="136652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55">
                <a:latin typeface="Arial"/>
                <a:cs typeface="Arial"/>
              </a:rPr>
              <a:t>A</a:t>
            </a:r>
            <a:r>
              <a:rPr dirty="0" sz="600" spc="-30">
                <a:latin typeface="Arial"/>
                <a:cs typeface="Arial"/>
              </a:rPr>
              <a:t>W</a:t>
            </a:r>
            <a:r>
              <a:rPr dirty="0" sz="600">
                <a:latin typeface="Arial"/>
                <a:cs typeface="Arial"/>
              </a:rPr>
              <a:t>ARD’S: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20">
                <a:latin typeface="Arial"/>
                <a:cs typeface="Arial"/>
              </a:rPr>
              <a:t>12</a:t>
            </a:r>
            <a:r>
              <a:rPr dirty="0" sz="600" spc="-25">
                <a:latin typeface="Arial"/>
                <a:cs typeface="Arial"/>
              </a:rPr>
              <a:t>5</a:t>
            </a:r>
            <a:r>
              <a:rPr dirty="0" sz="600" spc="-15">
                <a:latin typeface="Arial"/>
                <a:cs typeface="Arial"/>
              </a:rPr>
              <a:t>8702,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25">
                <a:latin typeface="Arial"/>
                <a:cs typeface="Arial"/>
              </a:rPr>
              <a:t>1</a:t>
            </a:r>
            <a:r>
              <a:rPr dirty="0" sz="600" spc="-20">
                <a:latin typeface="Arial"/>
                <a:cs typeface="Arial"/>
              </a:rPr>
              <a:t>258594,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spc="-20">
                <a:latin typeface="Arial"/>
                <a:cs typeface="Arial"/>
              </a:rPr>
              <a:t>1258697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1</a:t>
            </a:fld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1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6932" y="410311"/>
            <a:ext cx="3194050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0" u="sng">
                <a:latin typeface="Tahoma"/>
                <a:cs typeface="Tahoma"/>
              </a:rPr>
              <a:t>Non-Equili</a:t>
            </a:r>
            <a:r>
              <a:rPr dirty="0" sz="1400" spc="-65" u="sng">
                <a:latin typeface="Tahoma"/>
                <a:cs typeface="Tahoma"/>
              </a:rPr>
              <a:t>b</a:t>
            </a:r>
            <a:r>
              <a:rPr dirty="0" sz="1400" spc="-45" u="sng">
                <a:latin typeface="Tahoma"/>
                <a:cs typeface="Tahoma"/>
              </a:rPr>
              <a:t>rium</a:t>
            </a:r>
            <a:r>
              <a:rPr dirty="0" sz="1400" spc="110" u="sng">
                <a:latin typeface="Times New Roman"/>
                <a:cs typeface="Times New Roman"/>
              </a:rPr>
              <a:t> </a:t>
            </a:r>
            <a:r>
              <a:rPr dirty="0" sz="1400" spc="-30" u="sng">
                <a:latin typeface="Tahoma"/>
                <a:cs typeface="Tahoma"/>
              </a:rPr>
              <a:t>Thermal</a:t>
            </a:r>
            <a:r>
              <a:rPr dirty="0" sz="1400" spc="110" u="sng">
                <a:latin typeface="Times New Roman"/>
                <a:cs typeface="Times New Roman"/>
              </a:rPr>
              <a:t> </a:t>
            </a:r>
            <a:r>
              <a:rPr dirty="0" sz="1400" spc="-40" u="sng">
                <a:latin typeface="Tahoma"/>
                <a:cs typeface="Tahoma"/>
              </a:rPr>
              <a:t>Bound</a:t>
            </a:r>
            <a:r>
              <a:rPr dirty="0" sz="1400" spc="-85" u="sng">
                <a:latin typeface="Tahoma"/>
                <a:cs typeface="Tahoma"/>
              </a:rPr>
              <a:t>a</a:t>
            </a:r>
            <a:r>
              <a:rPr dirty="0" sz="1400" spc="-45" u="sng">
                <a:latin typeface="Tahoma"/>
                <a:cs typeface="Tahoma"/>
              </a:rPr>
              <a:t>ry</a:t>
            </a:r>
            <a:r>
              <a:rPr dirty="0" sz="1400" spc="114" u="sng">
                <a:latin typeface="Times New Roman"/>
                <a:cs typeface="Times New Roman"/>
              </a:rPr>
              <a:t> </a:t>
            </a:r>
            <a:r>
              <a:rPr dirty="0" sz="1400" spc="-10" u="sng">
                <a:latin typeface="Tahoma"/>
                <a:cs typeface="Tahoma"/>
              </a:rPr>
              <a:t>L</a:t>
            </a:r>
            <a:r>
              <a:rPr dirty="0" sz="1400" spc="-50" u="sng">
                <a:latin typeface="Tahoma"/>
                <a:cs typeface="Tahoma"/>
              </a:rPr>
              <a:t>a</a:t>
            </a:r>
            <a:r>
              <a:rPr dirty="0" sz="1400" spc="-105" u="sng">
                <a:latin typeface="Tahoma"/>
                <a:cs typeface="Tahoma"/>
              </a:rPr>
              <a:t>y</a:t>
            </a:r>
            <a:r>
              <a:rPr dirty="0" sz="1400" spc="-85" u="sng">
                <a:latin typeface="Tahoma"/>
                <a:cs typeface="Tahoma"/>
              </a:rPr>
              <a:t>ers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090" y="870900"/>
            <a:ext cx="2167890" cy="1806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03835">
              <a:lnSpc>
                <a:spcPct val="102699"/>
              </a:lnSpc>
            </a:pPr>
            <a:r>
              <a:rPr dirty="0" sz="1100" spc="-35">
                <a:latin typeface="Arial"/>
                <a:cs typeface="Arial"/>
              </a:rPr>
              <a:t>Non-Equili</a:t>
            </a:r>
            <a:r>
              <a:rPr dirty="0" sz="1100" spc="-70">
                <a:latin typeface="Arial"/>
                <a:cs typeface="Arial"/>
              </a:rPr>
              <a:t>b</a:t>
            </a:r>
            <a:r>
              <a:rPr dirty="0" sz="1100" spc="-25">
                <a:latin typeface="Arial"/>
                <a:cs typeface="Arial"/>
              </a:rPr>
              <a:t>rium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Bound</a:t>
            </a:r>
            <a:r>
              <a:rPr dirty="0" sz="1100" spc="-90">
                <a:latin typeface="Arial"/>
                <a:cs typeface="Arial"/>
              </a:rPr>
              <a:t>a</a:t>
            </a:r>
            <a:r>
              <a:rPr dirty="0" sz="1100" spc="-25">
                <a:latin typeface="Arial"/>
                <a:cs typeface="Arial"/>
              </a:rPr>
              <a:t>ry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5">
                <a:latin typeface="Arial"/>
                <a:cs typeface="Arial"/>
              </a:rPr>
              <a:t>L</a:t>
            </a:r>
            <a:r>
              <a:rPr dirty="0" sz="1100" spc="-85">
                <a:latin typeface="Arial"/>
                <a:cs typeface="Arial"/>
              </a:rPr>
              <a:t>a</a:t>
            </a:r>
            <a:r>
              <a:rPr dirty="0" sz="1100" spc="-85">
                <a:latin typeface="Arial"/>
                <a:cs typeface="Arial"/>
              </a:rPr>
              <a:t>y</a:t>
            </a:r>
            <a:r>
              <a:rPr dirty="0" sz="1100" spc="-90">
                <a:latin typeface="Arial"/>
                <a:cs typeface="Arial"/>
              </a:rPr>
              <a:t>ers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b</a:t>
            </a:r>
            <a:r>
              <a:rPr dirty="0" sz="1100" spc="-30">
                <a:latin typeface="Arial"/>
                <a:cs typeface="Arial"/>
              </a:rPr>
              <a:t>rought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a</a:t>
            </a:r>
            <a:r>
              <a:rPr dirty="0" sz="1100" spc="-45">
                <a:latin typeface="Arial"/>
                <a:cs typeface="Arial"/>
              </a:rPr>
              <a:t>b</a:t>
            </a:r>
            <a:r>
              <a:rPr dirty="0" sz="1100" spc="-15">
                <a:latin typeface="Arial"/>
                <a:cs typeface="Arial"/>
              </a:rPr>
              <a:t>out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from;</a:t>
            </a:r>
            <a:endParaRPr sz="1100">
              <a:latin typeface="Arial"/>
              <a:cs typeface="Arial"/>
            </a:endParaRPr>
          </a:p>
          <a:p>
            <a:pPr marL="141605">
              <a:lnSpc>
                <a:spcPct val="100000"/>
              </a:lnSpc>
              <a:spcBef>
                <a:spcPts val="6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80">
                <a:latin typeface="Arial"/>
                <a:cs typeface="Arial"/>
              </a:rPr>
              <a:t>Pressure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gradients</a:t>
            </a:r>
            <a:endParaRPr sz="1100">
              <a:latin typeface="Arial"/>
              <a:cs typeface="Arial"/>
            </a:endParaRPr>
          </a:p>
          <a:p>
            <a:pPr marL="141605">
              <a:lnSpc>
                <a:spcPct val="100000"/>
              </a:lnSpc>
              <a:spcBef>
                <a:spcPts val="3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5">
                <a:latin typeface="Arial"/>
                <a:cs typeface="Arial"/>
              </a:rPr>
              <a:t>Sep</a:t>
            </a:r>
            <a:r>
              <a:rPr dirty="0" sz="1100" spc="-130">
                <a:latin typeface="Arial"/>
                <a:cs typeface="Arial"/>
              </a:rPr>
              <a:t>a</a:t>
            </a:r>
            <a:r>
              <a:rPr dirty="0" sz="1100" spc="-20">
                <a:latin typeface="Arial"/>
                <a:cs typeface="Arial"/>
              </a:rPr>
              <a:t>ration</a:t>
            </a:r>
            <a:endParaRPr sz="1100">
              <a:latin typeface="Arial"/>
              <a:cs typeface="Arial"/>
            </a:endParaRPr>
          </a:p>
          <a:p>
            <a:pPr marL="141605">
              <a:lnSpc>
                <a:spcPct val="100000"/>
              </a:lnSpc>
              <a:spcBef>
                <a:spcPts val="3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5">
                <a:latin typeface="Arial"/>
                <a:cs typeface="Arial"/>
              </a:rPr>
              <a:t>Dynamic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90">
                <a:latin typeface="Arial"/>
                <a:cs typeface="Arial"/>
              </a:rPr>
              <a:t>w</a:t>
            </a:r>
            <a:r>
              <a:rPr dirty="0" sz="1100" spc="-50">
                <a:latin typeface="Arial"/>
                <a:cs typeface="Arial"/>
              </a:rPr>
              <a:t>alls</a:t>
            </a:r>
            <a:endParaRPr sz="1100">
              <a:latin typeface="Arial"/>
              <a:cs typeface="Arial"/>
            </a:endParaRPr>
          </a:p>
          <a:p>
            <a:pPr marL="141605">
              <a:lnSpc>
                <a:spcPct val="100000"/>
              </a:lnSpc>
              <a:spcBef>
                <a:spcPts val="3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60">
                <a:latin typeface="Arial"/>
                <a:cs typeface="Arial"/>
              </a:rPr>
              <a:t>Unsteady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fl</a:t>
            </a:r>
            <a:r>
              <a:rPr dirty="0" sz="1100" spc="-50">
                <a:latin typeface="Arial"/>
                <a:cs typeface="Arial"/>
              </a:rPr>
              <a:t>o</a:t>
            </a:r>
            <a:r>
              <a:rPr dirty="0" sz="1100" spc="-60">
                <a:latin typeface="Arial"/>
                <a:cs typeface="Arial"/>
              </a:rPr>
              <a:t>w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595"/>
              </a:spcBef>
            </a:pPr>
            <a:r>
              <a:rPr dirty="0" sz="1100" spc="-30">
                <a:latin typeface="Arial"/>
                <a:cs typeface="Arial"/>
              </a:rPr>
              <a:t>In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5">
                <a:latin typeface="Arial"/>
                <a:cs typeface="Arial"/>
              </a:rPr>
              <a:t>many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engineering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applications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90">
                <a:latin typeface="Arial"/>
                <a:cs typeface="Arial"/>
              </a:rPr>
              <a:t>one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105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r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40">
                <a:latin typeface="Arial"/>
                <a:cs typeface="Arial"/>
              </a:rPr>
              <a:t>s</a:t>
            </a:r>
            <a:r>
              <a:rPr dirty="0" sz="1100" spc="-65">
                <a:latin typeface="Arial"/>
                <a:cs typeface="Arial"/>
              </a:rPr>
              <a:t>everal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of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these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55">
                <a:latin typeface="Arial"/>
                <a:cs typeface="Arial"/>
              </a:rPr>
              <a:t>effects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25">
                <a:latin typeface="Arial"/>
                <a:cs typeface="Arial"/>
              </a:rPr>
              <a:t>a</a:t>
            </a:r>
            <a:r>
              <a:rPr dirty="0" sz="1100" spc="-65">
                <a:latin typeface="Arial"/>
                <a:cs typeface="Arial"/>
              </a:rPr>
              <a:t>re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im</a:t>
            </a:r>
            <a:r>
              <a:rPr dirty="0" sz="1100" spc="-5">
                <a:latin typeface="Arial"/>
                <a:cs typeface="Arial"/>
              </a:rPr>
              <a:t>p</a:t>
            </a:r>
            <a:r>
              <a:rPr dirty="0" sz="1100" spc="-105">
                <a:latin typeface="Arial"/>
                <a:cs typeface="Arial"/>
              </a:rPr>
              <a:t>o</a:t>
            </a:r>
            <a:r>
              <a:rPr dirty="0" sz="1100" spc="5">
                <a:latin typeface="Arial"/>
                <a:cs typeface="Arial"/>
              </a:rPr>
              <a:t>rtant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6047" y="751177"/>
            <a:ext cx="1630045" cy="139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30">
                <a:latin typeface="Arial"/>
                <a:cs typeface="Arial"/>
              </a:rPr>
              <a:t>Equili</a:t>
            </a:r>
            <a:r>
              <a:rPr dirty="0" sz="1100" spc="-70">
                <a:latin typeface="Arial"/>
                <a:cs typeface="Arial"/>
              </a:rPr>
              <a:t>b</a:t>
            </a:r>
            <a:r>
              <a:rPr dirty="0" sz="1100" spc="-25">
                <a:latin typeface="Arial"/>
                <a:cs typeface="Arial"/>
              </a:rPr>
              <a:t>rium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Bound</a:t>
            </a:r>
            <a:r>
              <a:rPr dirty="0" sz="1100" spc="-85">
                <a:latin typeface="Arial"/>
                <a:cs typeface="Arial"/>
              </a:rPr>
              <a:t>a</a:t>
            </a:r>
            <a:r>
              <a:rPr dirty="0" sz="1100" spc="-5">
                <a:latin typeface="Arial"/>
                <a:cs typeface="Arial"/>
              </a:rPr>
              <a:t>r</a:t>
            </a:r>
            <a:r>
              <a:rPr dirty="0" sz="1100" spc="-50">
                <a:latin typeface="Arial"/>
                <a:cs typeface="Arial"/>
              </a:rPr>
              <a:t>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5">
                <a:latin typeface="Arial"/>
                <a:cs typeface="Arial"/>
              </a:rPr>
              <a:t>L</a:t>
            </a:r>
            <a:r>
              <a:rPr dirty="0" sz="1100" spc="-85">
                <a:latin typeface="Arial"/>
                <a:cs typeface="Arial"/>
              </a:rPr>
              <a:t>a</a:t>
            </a:r>
            <a:r>
              <a:rPr dirty="0" sz="1100" spc="-85">
                <a:latin typeface="Arial"/>
                <a:cs typeface="Arial"/>
              </a:rPr>
              <a:t>y</a:t>
            </a:r>
            <a:r>
              <a:rPr dirty="0" sz="1100" spc="-65">
                <a:latin typeface="Arial"/>
                <a:cs typeface="Arial"/>
              </a:rPr>
              <a:t>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12343" y="897610"/>
            <a:ext cx="2035168" cy="6572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53957" y="2440156"/>
            <a:ext cx="2154047" cy="8000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48242" y="2434463"/>
            <a:ext cx="2160270" cy="0"/>
          </a:xfrm>
          <a:custGeom>
            <a:avLst/>
            <a:gdLst/>
            <a:ahLst/>
            <a:cxnLst/>
            <a:rect l="l" t="t" r="r" b="b"/>
            <a:pathLst>
              <a:path w="2160270" h="0">
                <a:moveTo>
                  <a:pt x="0" y="0"/>
                </a:moveTo>
                <a:lnTo>
                  <a:pt x="2159761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50769" y="2434463"/>
            <a:ext cx="0" cy="808990"/>
          </a:xfrm>
          <a:custGeom>
            <a:avLst/>
            <a:gdLst/>
            <a:ahLst/>
            <a:cxnLst/>
            <a:rect l="l" t="t" r="r" b="b"/>
            <a:pathLst>
              <a:path w="0" h="808989">
                <a:moveTo>
                  <a:pt x="0" y="80897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48242" y="3243440"/>
            <a:ext cx="2160270" cy="0"/>
          </a:xfrm>
          <a:custGeom>
            <a:avLst/>
            <a:gdLst/>
            <a:ahLst/>
            <a:cxnLst/>
            <a:rect l="l" t="t" r="r" b="b"/>
            <a:pathLst>
              <a:path w="2160270" h="0">
                <a:moveTo>
                  <a:pt x="0" y="0"/>
                </a:moveTo>
                <a:lnTo>
                  <a:pt x="2159761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303041" y="3259639"/>
            <a:ext cx="45593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35">
                <a:latin typeface="Arial"/>
                <a:cs typeface="Arial"/>
              </a:rPr>
              <a:t>V</a:t>
            </a:r>
            <a:r>
              <a:rPr dirty="0" sz="600">
                <a:latin typeface="Arial"/>
                <a:cs typeface="Arial"/>
              </a:rPr>
              <a:t>A</a:t>
            </a:r>
            <a:r>
              <a:rPr dirty="0" sz="600" spc="-30">
                <a:latin typeface="Arial"/>
                <a:cs typeface="Arial"/>
              </a:rPr>
              <a:t>CC</a:t>
            </a:r>
            <a:r>
              <a:rPr dirty="0" sz="600" spc="-10">
                <a:latin typeface="Arial"/>
                <a:cs typeface="Arial"/>
              </a:rPr>
              <a:t>,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spc="20">
                <a:latin typeface="Arial"/>
                <a:cs typeface="Arial"/>
              </a:rPr>
              <a:t>UVM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310490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 h="0">
                <a:moveTo>
                  <a:pt x="0" y="0"/>
                </a:moveTo>
                <a:lnTo>
                  <a:pt x="499630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2</a:t>
            </a:fld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613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7145">
              <a:lnSpc>
                <a:spcPct val="100000"/>
              </a:lnSpc>
            </a:pPr>
            <a:r>
              <a:rPr dirty="0" spc="50" u="none"/>
              <a:t>CF</a:t>
            </a:r>
            <a:r>
              <a:rPr dirty="0" spc="65" u="none"/>
              <a:t>D</a:t>
            </a:r>
            <a:r>
              <a:rPr dirty="0" spc="30" u="none"/>
              <a:t> </a:t>
            </a:r>
            <a:r>
              <a:rPr dirty="0" spc="10" u="none"/>
              <a:t>W</a:t>
            </a:r>
            <a:r>
              <a:rPr dirty="0" spc="-20" u="none"/>
              <a:t>all</a:t>
            </a:r>
            <a:r>
              <a:rPr dirty="0" spc="30" u="none"/>
              <a:t> </a:t>
            </a:r>
            <a:r>
              <a:rPr dirty="0" spc="-85" u="none"/>
              <a:t>m</a:t>
            </a:r>
            <a:r>
              <a:rPr dirty="0" spc="-20" u="none"/>
              <a:t>o</a:t>
            </a:r>
            <a:r>
              <a:rPr dirty="0" spc="-65" u="none"/>
              <a:t>dels</a:t>
            </a:r>
            <a:r>
              <a:rPr dirty="0" spc="25" u="none"/>
              <a:t> </a:t>
            </a:r>
            <a:r>
              <a:rPr dirty="0" spc="-15" u="none"/>
              <a:t>(Equili</a:t>
            </a:r>
            <a:r>
              <a:rPr dirty="0" spc="-65" u="none"/>
              <a:t>b</a:t>
            </a:r>
            <a:r>
              <a:rPr dirty="0" spc="-45" u="none"/>
              <a:t>rium</a:t>
            </a:r>
            <a:r>
              <a:rPr dirty="0" spc="25" u="none"/>
              <a:t> </a:t>
            </a:r>
            <a:r>
              <a:rPr dirty="0" spc="35" u="none"/>
              <a:t>Fl</a:t>
            </a:r>
            <a:r>
              <a:rPr dirty="0" spc="-105" u="none"/>
              <a:t>o</a:t>
            </a:r>
            <a:r>
              <a:rPr dirty="0" spc="-60" u="none"/>
              <a:t>ws)</a:t>
            </a:r>
          </a:p>
        </p:txBody>
      </p:sp>
      <p:sp>
        <p:nvSpPr>
          <p:cNvPr id="4" name="object 4"/>
          <p:cNvSpPr/>
          <p:nvPr/>
        </p:nvSpPr>
        <p:spPr>
          <a:xfrm>
            <a:off x="892721" y="673392"/>
            <a:ext cx="2822575" cy="0"/>
          </a:xfrm>
          <a:custGeom>
            <a:avLst/>
            <a:gdLst/>
            <a:ahLst/>
            <a:cxnLst/>
            <a:rect l="l" t="t" r="r" b="b"/>
            <a:pathLst>
              <a:path w="2822575" h="0">
                <a:moveTo>
                  <a:pt x="0" y="0"/>
                </a:moveTo>
                <a:lnTo>
                  <a:pt x="2822562" y="0"/>
                </a:lnTo>
              </a:path>
            </a:pathLst>
          </a:custGeom>
          <a:ln w="72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8749" y="1268182"/>
            <a:ext cx="2053589" cy="1482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0655" marR="179070" indent="-148590">
              <a:lnSpc>
                <a:spcPct val="1026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0">
                <a:latin typeface="Arial"/>
                <a:cs typeface="Arial"/>
              </a:rPr>
              <a:t>Computationall</a:t>
            </a:r>
            <a:r>
              <a:rPr dirty="0" sz="1100" spc="-35">
                <a:latin typeface="Arial"/>
                <a:cs typeface="Arial"/>
              </a:rPr>
              <a:t>y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ex</a:t>
            </a:r>
            <a:r>
              <a:rPr dirty="0" sz="1100" spc="-50">
                <a:latin typeface="Arial"/>
                <a:cs typeface="Arial"/>
              </a:rPr>
              <a:t>p</a:t>
            </a:r>
            <a:r>
              <a:rPr dirty="0" sz="1100" spc="-80">
                <a:latin typeface="Arial"/>
                <a:cs typeface="Arial"/>
              </a:rPr>
              <a:t>ensive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to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solve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95">
                <a:latin typeface="Arial"/>
                <a:cs typeface="Arial"/>
              </a:rPr>
              <a:t>ne</a:t>
            </a:r>
            <a:r>
              <a:rPr dirty="0" sz="1100" spc="-125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r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95">
                <a:latin typeface="Arial"/>
                <a:cs typeface="Arial"/>
              </a:rPr>
              <a:t>w</a:t>
            </a:r>
            <a:r>
              <a:rPr dirty="0" sz="1100" spc="-25">
                <a:latin typeface="Arial"/>
                <a:cs typeface="Arial"/>
              </a:rPr>
              <a:t>all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5">
                <a:latin typeface="Arial"/>
                <a:cs typeface="Arial"/>
              </a:rPr>
              <a:t>dynamics</a:t>
            </a:r>
            <a:endParaRPr sz="1100">
              <a:latin typeface="Arial"/>
              <a:cs typeface="Arial"/>
            </a:endParaRPr>
          </a:p>
          <a:p>
            <a:pPr marL="160655" marR="5080" indent="-148590">
              <a:lnSpc>
                <a:spcPct val="102600"/>
              </a:lnSpc>
              <a:spcBef>
                <a:spcPts val="30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85">
                <a:latin typeface="Arial"/>
                <a:cs typeface="Arial"/>
              </a:rPr>
              <a:t>Ne</a:t>
            </a:r>
            <a:r>
              <a:rPr dirty="0" sz="1100" spc="-105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r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95">
                <a:latin typeface="Arial"/>
                <a:cs typeface="Arial"/>
              </a:rPr>
              <a:t>w</a:t>
            </a:r>
            <a:r>
              <a:rPr dirty="0" sz="1100" spc="-25">
                <a:latin typeface="Arial"/>
                <a:cs typeface="Arial"/>
              </a:rPr>
              <a:t>all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5">
                <a:latin typeface="Arial"/>
                <a:cs typeface="Arial"/>
              </a:rPr>
              <a:t>dynamics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ext</a:t>
            </a:r>
            <a:r>
              <a:rPr dirty="0" sz="1100" spc="-5">
                <a:latin typeface="Arial"/>
                <a:cs typeface="Arial"/>
              </a:rPr>
              <a:t>r</a:t>
            </a:r>
            <a:r>
              <a:rPr dirty="0" sz="1100" spc="-75">
                <a:latin typeface="Arial"/>
                <a:cs typeface="Arial"/>
              </a:rPr>
              <a:t>a</a:t>
            </a:r>
            <a:r>
              <a:rPr dirty="0" sz="1100" spc="-45">
                <a:latin typeface="Arial"/>
                <a:cs typeface="Arial"/>
              </a:rPr>
              <a:t>p</a:t>
            </a:r>
            <a:r>
              <a:rPr dirty="0" sz="1100" spc="-40">
                <a:latin typeface="Arial"/>
                <a:cs typeface="Arial"/>
              </a:rPr>
              <a:t>olated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from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log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p</a:t>
            </a:r>
            <a:r>
              <a:rPr dirty="0" sz="1100" spc="-25">
                <a:latin typeface="Arial"/>
                <a:cs typeface="Arial"/>
              </a:rPr>
              <a:t>rofile</a:t>
            </a:r>
            <a:endParaRPr sz="1100">
              <a:latin typeface="Arial"/>
              <a:cs typeface="Arial"/>
            </a:endParaRPr>
          </a:p>
          <a:p>
            <a:pPr marL="160655" marR="506730" indent="-148590">
              <a:lnSpc>
                <a:spcPct val="102699"/>
              </a:lnSpc>
              <a:spcBef>
                <a:spcPts val="29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85">
                <a:latin typeface="Arial"/>
                <a:cs typeface="Arial"/>
              </a:rPr>
              <a:t>Reasonable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estimate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f</a:t>
            </a:r>
            <a:r>
              <a:rPr dirty="0" sz="1100" spc="-7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r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equili</a:t>
            </a:r>
            <a:r>
              <a:rPr dirty="0" sz="1100" spc="-80">
                <a:latin typeface="Arial"/>
                <a:cs typeface="Arial"/>
              </a:rPr>
              <a:t>b</a:t>
            </a:r>
            <a:r>
              <a:rPr dirty="0" sz="1100" spc="-25">
                <a:latin typeface="Arial"/>
                <a:cs typeface="Arial"/>
              </a:rPr>
              <a:t>rium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90">
                <a:latin typeface="Arial"/>
                <a:cs typeface="Arial"/>
              </a:rPr>
              <a:t>w</a:t>
            </a:r>
            <a:r>
              <a:rPr dirty="0" sz="1100" spc="-25">
                <a:latin typeface="Arial"/>
                <a:cs typeface="Arial"/>
              </a:rPr>
              <a:t>all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fl</a:t>
            </a:r>
            <a:r>
              <a:rPr dirty="0" sz="1100" spc="-55">
                <a:latin typeface="Arial"/>
                <a:cs typeface="Arial"/>
              </a:rPr>
              <a:t>o</a:t>
            </a:r>
            <a:r>
              <a:rPr dirty="0" sz="1100" spc="-95">
                <a:latin typeface="Arial"/>
                <a:cs typeface="Arial"/>
              </a:rPr>
              <a:t>ws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90">
                <a:latin typeface="Arial"/>
                <a:cs typeface="Arial"/>
              </a:rPr>
              <a:t>F</a:t>
            </a:r>
            <a:r>
              <a:rPr dirty="0" sz="1100" spc="-25">
                <a:latin typeface="Arial"/>
                <a:cs typeface="Arial"/>
              </a:rPr>
              <a:t>ail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when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5">
                <a:latin typeface="Arial"/>
                <a:cs typeface="Arial"/>
              </a:rPr>
              <a:t>applied</a:t>
            </a:r>
            <a:endParaRPr sz="1100">
              <a:latin typeface="Arial"/>
              <a:cs typeface="Arial"/>
            </a:endParaRPr>
          </a:p>
          <a:p>
            <a:pPr marL="160655">
              <a:lnSpc>
                <a:spcPct val="100000"/>
              </a:lnSpc>
              <a:spcBef>
                <a:spcPts val="35"/>
              </a:spcBef>
            </a:pPr>
            <a:r>
              <a:rPr dirty="0" sz="1100" spc="-40">
                <a:latin typeface="Arial"/>
                <a:cs typeface="Arial"/>
              </a:rPr>
              <a:t>non-equili</a:t>
            </a:r>
            <a:r>
              <a:rPr dirty="0" sz="1100" spc="-85">
                <a:latin typeface="Arial"/>
                <a:cs typeface="Arial"/>
              </a:rPr>
              <a:t>b</a:t>
            </a:r>
            <a:r>
              <a:rPr dirty="0" sz="1100" spc="-25">
                <a:latin typeface="Arial"/>
                <a:cs typeface="Arial"/>
              </a:rPr>
              <a:t>rium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b</a:t>
            </a:r>
            <a:r>
              <a:rPr dirty="0" sz="1100" spc="-65">
                <a:latin typeface="Arial"/>
                <a:cs typeface="Arial"/>
              </a:rPr>
              <a:t>ound</a:t>
            </a:r>
            <a:r>
              <a:rPr dirty="0" sz="1100" spc="-95">
                <a:latin typeface="Arial"/>
                <a:cs typeface="Arial"/>
              </a:rPr>
              <a:t>a</a:t>
            </a:r>
            <a:r>
              <a:rPr dirty="0" sz="1100" spc="-25">
                <a:latin typeface="Arial"/>
                <a:cs typeface="Arial"/>
              </a:rPr>
              <a:t>ry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l</a:t>
            </a:r>
            <a:r>
              <a:rPr dirty="0" sz="1100" spc="-85">
                <a:latin typeface="Arial"/>
                <a:cs typeface="Arial"/>
              </a:rPr>
              <a:t>a</a:t>
            </a:r>
            <a:r>
              <a:rPr dirty="0" sz="1100" spc="-85">
                <a:latin typeface="Arial"/>
                <a:cs typeface="Arial"/>
              </a:rPr>
              <a:t>y</a:t>
            </a:r>
            <a:r>
              <a:rPr dirty="0" sz="1100" spc="-90">
                <a:latin typeface="Arial"/>
                <a:cs typeface="Arial"/>
              </a:rPr>
              <a:t>ers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6720" y="753468"/>
            <a:ext cx="1732370" cy="9869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50772" y="1727697"/>
            <a:ext cx="2162030" cy="1434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13990" y="3236932"/>
            <a:ext cx="183832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15">
                <a:latin typeface="Arial"/>
                <a:cs typeface="Arial"/>
              </a:rPr>
              <a:t>Bradsh</a:t>
            </a:r>
            <a:r>
              <a:rPr dirty="0" sz="600" spc="-35">
                <a:latin typeface="Arial"/>
                <a:cs typeface="Arial"/>
              </a:rPr>
              <a:t>a</a:t>
            </a:r>
            <a:r>
              <a:rPr dirty="0" sz="600">
                <a:latin typeface="Arial"/>
                <a:cs typeface="Arial"/>
              </a:rPr>
              <a:t>w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5">
                <a:latin typeface="Arial"/>
                <a:cs typeface="Arial"/>
              </a:rPr>
              <a:t>et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al.,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i="1">
                <a:latin typeface="Arial"/>
                <a:cs typeface="Arial"/>
              </a:rPr>
              <a:t>The</a:t>
            </a:r>
            <a:r>
              <a:rPr dirty="0" sz="600" spc="40" i="1">
                <a:latin typeface="Arial"/>
                <a:cs typeface="Arial"/>
              </a:rPr>
              <a:t> </a:t>
            </a:r>
            <a:r>
              <a:rPr dirty="0" sz="600" spc="-5" i="1">
                <a:latin typeface="Arial"/>
                <a:cs typeface="Arial"/>
              </a:rPr>
              <a:t>l</a:t>
            </a:r>
            <a:r>
              <a:rPr dirty="0" sz="600" spc="-30" i="1">
                <a:latin typeface="Arial"/>
                <a:cs typeface="Arial"/>
              </a:rPr>
              <a:t>a</a:t>
            </a:r>
            <a:r>
              <a:rPr dirty="0" sz="600" i="1">
                <a:latin typeface="Arial"/>
                <a:cs typeface="Arial"/>
              </a:rPr>
              <a:t>w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5" i="1">
                <a:latin typeface="Arial"/>
                <a:cs typeface="Arial"/>
              </a:rPr>
              <a:t>of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i="1">
                <a:latin typeface="Arial"/>
                <a:cs typeface="Arial"/>
              </a:rPr>
              <a:t>the</a:t>
            </a:r>
            <a:r>
              <a:rPr dirty="0" sz="600" spc="40" i="1">
                <a:latin typeface="Arial"/>
                <a:cs typeface="Arial"/>
              </a:rPr>
              <a:t> </a:t>
            </a:r>
            <a:r>
              <a:rPr dirty="0" sz="600" spc="-20" i="1">
                <a:latin typeface="Arial"/>
                <a:cs typeface="Arial"/>
              </a:rPr>
              <a:t>w</a:t>
            </a:r>
            <a:r>
              <a:rPr dirty="0" sz="600" i="1">
                <a:latin typeface="Arial"/>
                <a:cs typeface="Arial"/>
              </a:rPr>
              <a:t>all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i="1">
                <a:latin typeface="Arial"/>
                <a:cs typeface="Arial"/>
              </a:rPr>
              <a:t>in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5" i="1">
                <a:latin typeface="Arial"/>
                <a:cs typeface="Arial"/>
              </a:rPr>
              <a:t>turbulent</a:t>
            </a:r>
            <a:r>
              <a:rPr dirty="0" sz="600" spc="40" i="1">
                <a:latin typeface="Arial"/>
                <a:cs typeface="Arial"/>
              </a:rPr>
              <a:t> </a:t>
            </a:r>
            <a:r>
              <a:rPr dirty="0" sz="600" i="1">
                <a:latin typeface="Arial"/>
                <a:cs typeface="Arial"/>
              </a:rPr>
              <a:t>fl</a:t>
            </a:r>
            <a:r>
              <a:rPr dirty="0" sz="600" spc="-10" i="1">
                <a:latin typeface="Arial"/>
                <a:cs typeface="Arial"/>
              </a:rPr>
              <a:t>o</a:t>
            </a:r>
            <a:r>
              <a:rPr dirty="0" sz="600" i="1">
                <a:latin typeface="Arial"/>
                <a:cs typeface="Arial"/>
              </a:rPr>
              <a:t>w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310490"/>
            <a:ext cx="749935" cy="0"/>
          </a:xfrm>
          <a:custGeom>
            <a:avLst/>
            <a:gdLst/>
            <a:ahLst/>
            <a:cxnLst/>
            <a:rect l="l" t="t" r="r" b="b"/>
            <a:pathLst>
              <a:path w="749935" h="0">
                <a:moveTo>
                  <a:pt x="0" y="0"/>
                </a:moveTo>
                <a:lnTo>
                  <a:pt x="749452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2</a:t>
            </a:fld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5694" y="424087"/>
            <a:ext cx="2388235" cy="619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1003300">
              <a:lnSpc>
                <a:spcPct val="100000"/>
              </a:lnSpc>
            </a:pPr>
            <a:r>
              <a:rPr dirty="0" sz="1100" spc="-65" u="sng">
                <a:latin typeface="Arial"/>
                <a:cs typeface="Arial"/>
              </a:rPr>
              <a:t>Ex</a:t>
            </a:r>
            <a:r>
              <a:rPr dirty="0" sz="1100" spc="-35" u="sng">
                <a:latin typeface="Arial"/>
                <a:cs typeface="Arial"/>
              </a:rPr>
              <a:t>p</a:t>
            </a:r>
            <a:r>
              <a:rPr dirty="0" sz="1100" spc="-45" u="sng">
                <a:latin typeface="Arial"/>
                <a:cs typeface="Arial"/>
              </a:rPr>
              <a:t>erimental</a:t>
            </a:r>
            <a:r>
              <a:rPr dirty="0" sz="1100" spc="80" u="sng">
                <a:latin typeface="Times New Roman"/>
                <a:cs typeface="Times New Roman"/>
              </a:rPr>
              <a:t> </a:t>
            </a:r>
            <a:r>
              <a:rPr dirty="0" sz="1100" spc="-45" u="sng">
                <a:latin typeface="Arial"/>
                <a:cs typeface="Arial"/>
              </a:rPr>
              <a:t>Ap</a:t>
            </a:r>
            <a:r>
              <a:rPr dirty="0" sz="1100" spc="-70" u="sng">
                <a:latin typeface="Arial"/>
                <a:cs typeface="Arial"/>
              </a:rPr>
              <a:t>p</a:t>
            </a:r>
            <a:r>
              <a:rPr dirty="0" sz="1100" spc="-55" u="sng">
                <a:latin typeface="Arial"/>
                <a:cs typeface="Arial"/>
              </a:rPr>
              <a:t>roach</a:t>
            </a:r>
            <a:endParaRPr sz="1100">
              <a:latin typeface="Arial"/>
              <a:cs typeface="Arial"/>
            </a:endParaRPr>
          </a:p>
          <a:p>
            <a:pPr algn="ctr" marR="1003300">
              <a:lnSpc>
                <a:spcPct val="100000"/>
              </a:lnSpc>
              <a:spcBef>
                <a:spcPts val="470"/>
              </a:spcBef>
            </a:pPr>
            <a:r>
              <a:rPr dirty="0" sz="1000" spc="-40">
                <a:latin typeface="Arial"/>
                <a:cs typeface="Arial"/>
              </a:rPr>
              <a:t>Systematic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-60">
                <a:latin typeface="Arial"/>
                <a:cs typeface="Arial"/>
              </a:rPr>
              <a:t>and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-55">
                <a:latin typeface="Arial"/>
                <a:cs typeface="Arial"/>
              </a:rPr>
              <a:t>Simple</a:t>
            </a:r>
            <a:endParaRPr sz="1000">
              <a:latin typeface="Arial"/>
              <a:cs typeface="Arial"/>
            </a:endParaRPr>
          </a:p>
          <a:p>
            <a:pPr marL="1211580">
              <a:lnSpc>
                <a:spcPct val="100000"/>
              </a:lnSpc>
              <a:spcBef>
                <a:spcPts val="409"/>
              </a:spcBef>
            </a:pPr>
            <a:r>
              <a:rPr dirty="0" sz="1200" spc="-55" u="sng">
                <a:latin typeface="Tahoma"/>
                <a:cs typeface="Tahoma"/>
              </a:rPr>
              <a:t>Design</a:t>
            </a:r>
            <a:r>
              <a:rPr dirty="0" sz="1200" spc="80" u="sng">
                <a:latin typeface="Times New Roman"/>
                <a:cs typeface="Times New Roman"/>
              </a:rPr>
              <a:t> </a:t>
            </a:r>
            <a:r>
              <a:rPr dirty="0" sz="1200" spc="-50" u="sng">
                <a:latin typeface="Tahoma"/>
                <a:cs typeface="Tahoma"/>
              </a:rPr>
              <a:t>Constraints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9289" y="779472"/>
            <a:ext cx="46545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F</a:t>
            </a:r>
            <a:r>
              <a:rPr dirty="0" sz="1200" spc="-20">
                <a:latin typeface="Tahoma"/>
                <a:cs typeface="Tahoma"/>
              </a:rPr>
              <a:t>acili</a:t>
            </a:r>
            <a:r>
              <a:rPr dirty="0" sz="1200" spc="-55">
                <a:latin typeface="Tahoma"/>
                <a:cs typeface="Tahoma"/>
              </a:rPr>
              <a:t>t</a:t>
            </a:r>
            <a:r>
              <a:rPr dirty="0" sz="1200" spc="-7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749" y="999348"/>
            <a:ext cx="103759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latin typeface="Arial"/>
                <a:cs typeface="Arial"/>
              </a:rPr>
              <a:t>Length=2.75m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8749" y="1209381"/>
            <a:ext cx="1977389" cy="718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0655" marR="5080" indent="-148590">
              <a:lnSpc>
                <a:spcPct val="102699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latin typeface="Arial"/>
                <a:cs typeface="Arial"/>
              </a:rPr>
              <a:t>T</a:t>
            </a:r>
            <a:r>
              <a:rPr dirty="0" sz="1100" spc="-40">
                <a:latin typeface="Arial"/>
                <a:cs typeface="Arial"/>
              </a:rPr>
              <a:t>urb</a:t>
            </a:r>
            <a:r>
              <a:rPr dirty="0" sz="1100" spc="-50">
                <a:latin typeface="Arial"/>
                <a:cs typeface="Arial"/>
              </a:rPr>
              <a:t>u</a:t>
            </a:r>
            <a:r>
              <a:rPr dirty="0" sz="1100" spc="-60">
                <a:latin typeface="Arial"/>
                <a:cs typeface="Arial"/>
              </a:rPr>
              <a:t>le</a:t>
            </a:r>
            <a:r>
              <a:rPr dirty="0" sz="1100" spc="15">
                <a:latin typeface="Arial"/>
                <a:cs typeface="Arial"/>
              </a:rPr>
              <a:t>nt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Management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section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45">
                <a:latin typeface="Arial"/>
                <a:cs typeface="Arial"/>
              </a:rPr>
              <a:t>(screens/honeycomb)</a:t>
            </a:r>
            <a:endParaRPr sz="1100">
              <a:latin typeface="Arial"/>
              <a:cs typeface="Arial"/>
            </a:endParaRPr>
          </a:p>
          <a:p>
            <a:pPr marL="160655" marR="144780" indent="-148590">
              <a:lnSpc>
                <a:spcPct val="102600"/>
              </a:lnSpc>
              <a:spcBef>
                <a:spcPts val="30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0">
                <a:latin typeface="Arial"/>
                <a:cs typeface="Arial"/>
              </a:rPr>
              <a:t>V</a:t>
            </a:r>
            <a:r>
              <a:rPr dirty="0" sz="1100" spc="-60">
                <a:latin typeface="Arial"/>
                <a:cs typeface="Arial"/>
              </a:rPr>
              <a:t>el</a:t>
            </a:r>
            <a:r>
              <a:rPr dirty="0" sz="1100" spc="-50">
                <a:latin typeface="Arial"/>
                <a:cs typeface="Arial"/>
              </a:rPr>
              <a:t>o</a:t>
            </a:r>
            <a:r>
              <a:rPr dirty="0" sz="1100" spc="10">
                <a:latin typeface="Arial"/>
                <a:cs typeface="Arial"/>
              </a:rPr>
              <a:t>ci</a:t>
            </a:r>
            <a:r>
              <a:rPr dirty="0" sz="1100" spc="-25">
                <a:latin typeface="Arial"/>
                <a:cs typeface="Arial"/>
              </a:rPr>
              <a:t>t</a:t>
            </a:r>
            <a:r>
              <a:rPr dirty="0" sz="1100" spc="-50">
                <a:latin typeface="Arial"/>
                <a:cs typeface="Arial"/>
              </a:rPr>
              <a:t>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5">
                <a:latin typeface="Arial"/>
                <a:cs typeface="Arial"/>
              </a:rPr>
              <a:t>0.25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to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5">
                <a:latin typeface="Arial"/>
                <a:cs typeface="Arial"/>
              </a:rPr>
              <a:t>12m/sec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(frequency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controlled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mot</a:t>
            </a:r>
            <a:r>
              <a:rPr dirty="0" sz="1100" spc="-60">
                <a:latin typeface="Arial"/>
                <a:cs typeface="Arial"/>
              </a:rPr>
              <a:t>o</a:t>
            </a:r>
            <a:r>
              <a:rPr dirty="0" sz="1100" spc="25">
                <a:latin typeface="Arial"/>
                <a:cs typeface="Arial"/>
              </a:rPr>
              <a:t>r)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6568" y="1086152"/>
            <a:ext cx="1856105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5">
                <a:latin typeface="Arial"/>
                <a:cs typeface="Arial"/>
              </a:rPr>
              <a:t>Contro</a:t>
            </a:r>
            <a:r>
              <a:rPr dirty="0" sz="1100" spc="-15">
                <a:latin typeface="Arial"/>
                <a:cs typeface="Arial"/>
              </a:rPr>
              <a:t>l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Bound</a:t>
            </a:r>
            <a:r>
              <a:rPr dirty="0" sz="1100" spc="-90">
                <a:latin typeface="Arial"/>
                <a:cs typeface="Arial"/>
              </a:rPr>
              <a:t>a</a:t>
            </a:r>
            <a:r>
              <a:rPr dirty="0" sz="1100" spc="-25">
                <a:latin typeface="Arial"/>
                <a:cs typeface="Arial"/>
              </a:rPr>
              <a:t>ry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Conditions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6756" y="1267280"/>
            <a:ext cx="58801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20">
                <a:latin typeface="Arial"/>
                <a:cs typeface="Arial"/>
              </a:rPr>
              <a:t>-Control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90" i="1">
                <a:latin typeface="Trebuchet MS"/>
                <a:cs typeface="Trebuchet MS"/>
              </a:rPr>
              <a:t>T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59099" y="1341464"/>
            <a:ext cx="126364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290" i="1">
                <a:latin typeface="Arial"/>
                <a:cs typeface="Arial"/>
              </a:rPr>
              <a:t>∞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66568" y="1439352"/>
            <a:ext cx="1812925" cy="537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2570">
              <a:lnSpc>
                <a:spcPct val="100000"/>
              </a:lnSpc>
            </a:pPr>
            <a:r>
              <a:rPr dirty="0" sz="1000" spc="-20">
                <a:latin typeface="Arial"/>
                <a:cs typeface="Arial"/>
              </a:rPr>
              <a:t>-Control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90" i="1">
                <a:latin typeface="Trebuchet MS"/>
                <a:cs typeface="Trebuchet MS"/>
              </a:rPr>
              <a:t>T</a:t>
            </a:r>
            <a:r>
              <a:rPr dirty="0" baseline="-11904" sz="1050" spc="-30" i="1">
                <a:latin typeface="Arial"/>
                <a:cs typeface="Arial"/>
              </a:rPr>
              <a:t>o</a:t>
            </a:r>
            <a:r>
              <a:rPr dirty="0" baseline="-11904" sz="1050" spc="-150" i="1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/heat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-20">
                <a:latin typeface="Arial"/>
                <a:cs typeface="Arial"/>
              </a:rPr>
              <a:t>flux</a:t>
            </a:r>
            <a:endParaRPr sz="1000">
              <a:latin typeface="Arial"/>
              <a:cs typeface="Arial"/>
            </a:endParaRPr>
          </a:p>
          <a:p>
            <a:pPr marL="160655" marR="5080" indent="-148590">
              <a:lnSpc>
                <a:spcPct val="102600"/>
              </a:lnSpc>
              <a:spcBef>
                <a:spcPts val="32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latin typeface="Arial"/>
                <a:cs typeface="Arial"/>
              </a:rPr>
              <a:t>Maintain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attached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b</a:t>
            </a:r>
            <a:r>
              <a:rPr dirty="0" sz="1100" spc="-65">
                <a:latin typeface="Arial"/>
                <a:cs typeface="Arial"/>
              </a:rPr>
              <a:t>ound</a:t>
            </a:r>
            <a:r>
              <a:rPr dirty="0" sz="1100" spc="-95">
                <a:latin typeface="Arial"/>
                <a:cs typeface="Arial"/>
              </a:rPr>
              <a:t>a</a:t>
            </a:r>
            <a:r>
              <a:rPr dirty="0" sz="1100" spc="-25">
                <a:latin typeface="Arial"/>
                <a:cs typeface="Arial"/>
              </a:rPr>
              <a:t>ry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5">
                <a:latin typeface="Arial"/>
                <a:cs typeface="Arial"/>
              </a:rPr>
              <a:t>L</a:t>
            </a:r>
            <a:r>
              <a:rPr dirty="0" sz="1100" spc="-85">
                <a:latin typeface="Arial"/>
                <a:cs typeface="Arial"/>
              </a:rPr>
              <a:t>a</a:t>
            </a:r>
            <a:r>
              <a:rPr dirty="0" sz="1100" spc="-85">
                <a:latin typeface="Arial"/>
                <a:cs typeface="Arial"/>
              </a:rPr>
              <a:t>y</a:t>
            </a:r>
            <a:r>
              <a:rPr dirty="0" sz="1100" spc="-65">
                <a:latin typeface="Arial"/>
                <a:cs typeface="Arial"/>
              </a:rPr>
              <a:t>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6824" y="2131624"/>
            <a:ext cx="4114428" cy="1131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45323" y="3281877"/>
            <a:ext cx="151765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5">
                <a:latin typeface="Arial"/>
                <a:cs typeface="Arial"/>
              </a:rPr>
              <a:t>UNH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Thermal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Bound</a:t>
            </a:r>
            <a:r>
              <a:rPr dirty="0" sz="600" spc="-30">
                <a:latin typeface="Arial"/>
                <a:cs typeface="Arial"/>
              </a:rPr>
              <a:t>a</a:t>
            </a:r>
            <a:r>
              <a:rPr dirty="0" sz="600">
                <a:latin typeface="Arial"/>
                <a:cs typeface="Arial"/>
              </a:rPr>
              <a:t>ry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L</a:t>
            </a:r>
            <a:r>
              <a:rPr dirty="0" sz="600" spc="-30">
                <a:latin typeface="Arial"/>
                <a:cs typeface="Arial"/>
              </a:rPr>
              <a:t>ay</a:t>
            </a:r>
            <a:r>
              <a:rPr dirty="0" sz="600" spc="-20">
                <a:latin typeface="Arial"/>
                <a:cs typeface="Arial"/>
              </a:rPr>
              <a:t>er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5">
                <a:latin typeface="Arial"/>
                <a:cs typeface="Arial"/>
              </a:rPr>
              <a:t>Wind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10">
                <a:latin typeface="Arial"/>
                <a:cs typeface="Arial"/>
              </a:rPr>
              <a:t>T</a:t>
            </a:r>
            <a:r>
              <a:rPr dirty="0" sz="600" spc="-15">
                <a:latin typeface="Arial"/>
                <a:cs typeface="Arial"/>
              </a:rPr>
              <a:t>unnel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310490"/>
            <a:ext cx="999490" cy="0"/>
          </a:xfrm>
          <a:custGeom>
            <a:avLst/>
            <a:gdLst/>
            <a:ahLst/>
            <a:cxnLst/>
            <a:rect l="l" t="t" r="r" b="b"/>
            <a:pathLst>
              <a:path w="999489" h="0">
                <a:moveTo>
                  <a:pt x="0" y="0"/>
                </a:moveTo>
                <a:lnTo>
                  <a:pt x="999274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2</a:t>
            </a:fld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831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2971" y="676973"/>
            <a:ext cx="4102735" cy="2178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5" u="sng">
                <a:latin typeface="Tahoma"/>
                <a:cs typeface="Tahoma"/>
              </a:rPr>
              <a:t>Proto</a:t>
            </a:r>
            <a:r>
              <a:rPr dirty="0" sz="1400" spc="-40" u="sng">
                <a:latin typeface="Tahoma"/>
                <a:cs typeface="Tahoma"/>
              </a:rPr>
              <a:t>t</a:t>
            </a:r>
            <a:r>
              <a:rPr dirty="0" sz="1400" spc="-60" u="sng">
                <a:latin typeface="Tahoma"/>
                <a:cs typeface="Tahoma"/>
              </a:rPr>
              <a:t>y</a:t>
            </a:r>
            <a:r>
              <a:rPr dirty="0" sz="1400" spc="-30" u="sng">
                <a:latin typeface="Tahoma"/>
                <a:cs typeface="Tahoma"/>
              </a:rPr>
              <a:t>p</a:t>
            </a:r>
            <a:r>
              <a:rPr dirty="0" sz="1400" spc="-120" u="sng">
                <a:latin typeface="Tahoma"/>
                <a:cs typeface="Tahoma"/>
              </a:rPr>
              <a:t>e</a:t>
            </a:r>
            <a:r>
              <a:rPr dirty="0" sz="1400" spc="110" u="sng">
                <a:latin typeface="Times New Roman"/>
                <a:cs typeface="Times New Roman"/>
              </a:rPr>
              <a:t> </a:t>
            </a:r>
            <a:r>
              <a:rPr dirty="0" sz="1400" spc="-50" u="sng">
                <a:latin typeface="Tahoma"/>
                <a:cs typeface="Tahoma"/>
              </a:rPr>
              <a:t>Sectioned</a:t>
            </a:r>
            <a:r>
              <a:rPr dirty="0" sz="1400" spc="105" u="sng">
                <a:latin typeface="Times New Roman"/>
                <a:cs typeface="Times New Roman"/>
              </a:rPr>
              <a:t> </a:t>
            </a:r>
            <a:r>
              <a:rPr dirty="0" sz="1400" spc="45" u="sng">
                <a:latin typeface="Tahoma"/>
                <a:cs typeface="Tahoma"/>
              </a:rPr>
              <a:t>C</a:t>
            </a:r>
            <a:r>
              <a:rPr dirty="0" sz="1400" spc="-75" u="sng">
                <a:latin typeface="Tahoma"/>
                <a:cs typeface="Tahoma"/>
              </a:rPr>
              <a:t>ons</a:t>
            </a:r>
            <a:r>
              <a:rPr dirty="0" sz="1400" spc="-15" u="sng">
                <a:latin typeface="Tahoma"/>
                <a:cs typeface="Tahoma"/>
              </a:rPr>
              <a:t>tant</a:t>
            </a:r>
            <a:r>
              <a:rPr dirty="0" sz="1400" spc="110" u="sng">
                <a:latin typeface="Times New Roman"/>
                <a:cs typeface="Times New Roman"/>
              </a:rPr>
              <a:t> </a:t>
            </a:r>
            <a:r>
              <a:rPr dirty="0" sz="1400" spc="10" u="sng">
                <a:latin typeface="Tahoma"/>
                <a:cs typeface="Tahoma"/>
              </a:rPr>
              <a:t>W</a:t>
            </a:r>
            <a:r>
              <a:rPr dirty="0" sz="1400" spc="-20" u="sng">
                <a:latin typeface="Tahoma"/>
                <a:cs typeface="Tahoma"/>
              </a:rPr>
              <a:t>all</a:t>
            </a:r>
            <a:r>
              <a:rPr dirty="0" sz="1400" spc="110" u="sng">
                <a:latin typeface="Times New Roman"/>
                <a:cs typeface="Times New Roman"/>
              </a:rPr>
              <a:t> </a:t>
            </a:r>
            <a:r>
              <a:rPr dirty="0" sz="1400" spc="20" u="sng">
                <a:latin typeface="Tahoma"/>
                <a:cs typeface="Tahoma"/>
              </a:rPr>
              <a:t>T</a:t>
            </a:r>
            <a:r>
              <a:rPr dirty="0" sz="1400" spc="-90" u="sng">
                <a:latin typeface="Tahoma"/>
                <a:cs typeface="Tahoma"/>
              </a:rPr>
              <a:t>em</a:t>
            </a:r>
            <a:r>
              <a:rPr dirty="0" sz="1400" spc="-35" u="sng">
                <a:latin typeface="Tahoma"/>
                <a:cs typeface="Tahoma"/>
              </a:rPr>
              <a:t>p</a:t>
            </a:r>
            <a:r>
              <a:rPr dirty="0" sz="1400" spc="-60" u="sng">
                <a:latin typeface="Tahoma"/>
                <a:cs typeface="Tahoma"/>
              </a:rPr>
              <a:t>erature</a:t>
            </a:r>
            <a:r>
              <a:rPr dirty="0" sz="1400" spc="114" u="sng">
                <a:latin typeface="Times New Roman"/>
                <a:cs typeface="Times New Roman"/>
              </a:rPr>
              <a:t> </a:t>
            </a:r>
            <a:r>
              <a:rPr dirty="0" sz="1400" spc="-10" u="sng">
                <a:latin typeface="Tahoma"/>
                <a:cs typeface="Tahoma"/>
              </a:rPr>
              <a:t>Plate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07183" y="1052322"/>
            <a:ext cx="2244851" cy="14264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02116" y="1049845"/>
            <a:ext cx="2254885" cy="0"/>
          </a:xfrm>
          <a:custGeom>
            <a:avLst/>
            <a:gdLst/>
            <a:ahLst/>
            <a:cxnLst/>
            <a:rect l="l" t="t" r="r" b="b"/>
            <a:pathLst>
              <a:path w="2254885" h="0">
                <a:moveTo>
                  <a:pt x="0" y="0"/>
                </a:moveTo>
                <a:lnTo>
                  <a:pt x="22548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04656" y="1049845"/>
            <a:ext cx="0" cy="1431925"/>
          </a:xfrm>
          <a:custGeom>
            <a:avLst/>
            <a:gdLst/>
            <a:ahLst/>
            <a:cxnLst/>
            <a:rect l="l" t="t" r="r" b="b"/>
            <a:pathLst>
              <a:path w="0" h="1431925">
                <a:moveTo>
                  <a:pt x="0" y="143146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54461" y="1049845"/>
            <a:ext cx="0" cy="1431925"/>
          </a:xfrm>
          <a:custGeom>
            <a:avLst/>
            <a:gdLst/>
            <a:ahLst/>
            <a:cxnLst/>
            <a:rect l="l" t="t" r="r" b="b"/>
            <a:pathLst>
              <a:path w="0" h="1431925">
                <a:moveTo>
                  <a:pt x="0" y="143146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02116" y="2481313"/>
            <a:ext cx="2254885" cy="0"/>
          </a:xfrm>
          <a:custGeom>
            <a:avLst/>
            <a:gdLst/>
            <a:ahLst/>
            <a:cxnLst/>
            <a:rect l="l" t="t" r="r" b="b"/>
            <a:pathLst>
              <a:path w="2254885" h="0">
                <a:moveTo>
                  <a:pt x="0" y="0"/>
                </a:moveTo>
                <a:lnTo>
                  <a:pt x="22548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5"/>
              <a:t>Size=0.45m</a:t>
            </a:r>
            <a:r>
              <a:rPr dirty="0" sz="1100" spc="55"/>
              <a:t> </a:t>
            </a:r>
            <a:r>
              <a:rPr dirty="0" sz="1100" spc="-50"/>
              <a:t>x</a:t>
            </a:r>
            <a:r>
              <a:rPr dirty="0" sz="1100" spc="55"/>
              <a:t> </a:t>
            </a:r>
            <a:r>
              <a:rPr dirty="0" sz="1100" spc="-55"/>
              <a:t>0.65m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60"/>
              <a:t>Sectioned</a:t>
            </a:r>
            <a:r>
              <a:rPr dirty="0" sz="1100" spc="55"/>
              <a:t> </a:t>
            </a:r>
            <a:r>
              <a:rPr dirty="0" sz="1100" spc="-70"/>
              <a:t>desig</a:t>
            </a:r>
            <a:r>
              <a:rPr dirty="0" sz="1100" spc="-85"/>
              <a:t>n</a:t>
            </a:r>
            <a:r>
              <a:rPr dirty="0" baseline="27777" sz="1200" spc="-112" i="1">
                <a:latin typeface="Meiryo"/>
                <a:cs typeface="Meiryo"/>
              </a:rPr>
              <a:t>∗</a:t>
            </a:r>
            <a:endParaRPr baseline="27777" sz="1200">
              <a:latin typeface="Meiryo"/>
              <a:cs typeface="Meiryo"/>
            </a:endParaRPr>
          </a:p>
          <a:p>
            <a:pPr marL="160655" marR="2242185" indent="-148590">
              <a:lnSpc>
                <a:spcPct val="102600"/>
              </a:lnSpc>
              <a:spcBef>
                <a:spcPts val="30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60"/>
              <a:t>Inde</a:t>
            </a:r>
            <a:r>
              <a:rPr dirty="0" sz="1100" spc="-40"/>
              <a:t>p</a:t>
            </a:r>
            <a:r>
              <a:rPr dirty="0" sz="1100" spc="-50"/>
              <a:t>endently</a:t>
            </a:r>
            <a:r>
              <a:rPr dirty="0" sz="1100" spc="-30"/>
              <a:t> </a:t>
            </a:r>
            <a:r>
              <a:rPr dirty="0" sz="1100" spc="-25"/>
              <a:t>heated/controlle</a:t>
            </a:r>
            <a:r>
              <a:rPr dirty="0" sz="1100" spc="-40"/>
              <a:t>d</a:t>
            </a:r>
            <a:r>
              <a:rPr dirty="0" baseline="27777" sz="1200" spc="-112" i="1">
                <a:latin typeface="Meiryo"/>
                <a:cs typeface="Meiryo"/>
              </a:rPr>
              <a:t>∗</a:t>
            </a:r>
            <a:endParaRPr baseline="27777" sz="1200">
              <a:latin typeface="Meiryo"/>
              <a:cs typeface="Meiryo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/>
              <a:t>Individually</a:t>
            </a:r>
            <a:r>
              <a:rPr dirty="0" sz="1100" spc="55"/>
              <a:t> </a:t>
            </a:r>
            <a:r>
              <a:rPr dirty="0" sz="1100" spc="-45"/>
              <a:t>Insulated</a:t>
            </a:r>
            <a:endParaRPr sz="1100">
              <a:latin typeface="Lucida Sans Unicode"/>
              <a:cs typeface="Lucida Sans Unicode"/>
            </a:endParaRPr>
          </a:p>
          <a:p>
            <a:pPr marL="2141220">
              <a:lnSpc>
                <a:spcPct val="100000"/>
              </a:lnSpc>
              <a:spcBef>
                <a:spcPts val="475"/>
              </a:spcBef>
            </a:pPr>
            <a:r>
              <a:rPr dirty="0" spc="-90"/>
              <a:t>F</a:t>
            </a:r>
            <a:r>
              <a:rPr dirty="0" spc="-10"/>
              <a:t>ront</a:t>
            </a:r>
            <a:r>
              <a:rPr dirty="0" spc="55"/>
              <a:t> </a:t>
            </a:r>
            <a:r>
              <a:rPr dirty="0" spc="-60"/>
              <a:t>Convectiv</a:t>
            </a:r>
            <a:r>
              <a:rPr dirty="0" spc="-65"/>
              <a:t>e</a:t>
            </a:r>
            <a:r>
              <a:rPr dirty="0" spc="60"/>
              <a:t> </a:t>
            </a:r>
            <a:r>
              <a:rPr dirty="0" spc="-30"/>
              <a:t>Plate</a:t>
            </a:r>
          </a:p>
        </p:txBody>
      </p:sp>
      <p:sp>
        <p:nvSpPr>
          <p:cNvPr id="10" name="object 10"/>
          <p:cNvSpPr/>
          <p:nvPr/>
        </p:nvSpPr>
        <p:spPr>
          <a:xfrm>
            <a:off x="2472347" y="2771482"/>
            <a:ext cx="1714500" cy="6675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5844" y="3150737"/>
            <a:ext cx="227774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80">
                <a:latin typeface="Arial"/>
                <a:cs typeface="Arial"/>
              </a:rPr>
              <a:t>*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Black</a:t>
            </a:r>
            <a:r>
              <a:rPr dirty="0" sz="600" spc="-20">
                <a:latin typeface="Arial"/>
                <a:cs typeface="Arial"/>
              </a:rPr>
              <a:t>w</a:t>
            </a:r>
            <a:r>
              <a:rPr dirty="0" sz="600" spc="-5">
                <a:latin typeface="Arial"/>
                <a:cs typeface="Arial"/>
              </a:rPr>
              <a:t>ell,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10">
                <a:latin typeface="Arial"/>
                <a:cs typeface="Arial"/>
              </a:rPr>
              <a:t>B.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F.,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i="1">
                <a:latin typeface="Arial"/>
                <a:cs typeface="Arial"/>
              </a:rPr>
              <a:t>The</a:t>
            </a:r>
            <a:r>
              <a:rPr dirty="0" sz="600" spc="40" i="1">
                <a:latin typeface="Arial"/>
                <a:cs typeface="Arial"/>
              </a:rPr>
              <a:t> </a:t>
            </a:r>
            <a:r>
              <a:rPr dirty="0" sz="600" spc="5" i="1">
                <a:latin typeface="Arial"/>
                <a:cs typeface="Arial"/>
              </a:rPr>
              <a:t>turbulent</a:t>
            </a:r>
            <a:r>
              <a:rPr dirty="0" sz="600" spc="40" i="1">
                <a:latin typeface="Arial"/>
                <a:cs typeface="Arial"/>
              </a:rPr>
              <a:t> </a:t>
            </a:r>
            <a:r>
              <a:rPr dirty="0" sz="600" spc="0" i="1">
                <a:latin typeface="Arial"/>
                <a:cs typeface="Arial"/>
              </a:rPr>
              <a:t>b</a:t>
            </a:r>
            <a:r>
              <a:rPr dirty="0" sz="600" spc="-15" i="1">
                <a:latin typeface="Arial"/>
                <a:cs typeface="Arial"/>
              </a:rPr>
              <a:t>ound</a:t>
            </a:r>
            <a:r>
              <a:rPr dirty="0" sz="600" spc="-35" i="1">
                <a:latin typeface="Arial"/>
                <a:cs typeface="Arial"/>
              </a:rPr>
              <a:t>a</a:t>
            </a:r>
            <a:r>
              <a:rPr dirty="0" sz="600" i="1">
                <a:latin typeface="Arial"/>
                <a:cs typeface="Arial"/>
              </a:rPr>
              <a:t>ry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-5" i="1">
                <a:latin typeface="Arial"/>
                <a:cs typeface="Arial"/>
              </a:rPr>
              <a:t>l</a:t>
            </a:r>
            <a:r>
              <a:rPr dirty="0" sz="600" spc="-30" i="1">
                <a:latin typeface="Arial"/>
                <a:cs typeface="Arial"/>
              </a:rPr>
              <a:t>a</a:t>
            </a:r>
            <a:r>
              <a:rPr dirty="0" sz="600" spc="-30" i="1">
                <a:latin typeface="Arial"/>
                <a:cs typeface="Arial"/>
              </a:rPr>
              <a:t>y</a:t>
            </a:r>
            <a:r>
              <a:rPr dirty="0" sz="600" spc="-20" i="1">
                <a:latin typeface="Arial"/>
                <a:cs typeface="Arial"/>
              </a:rPr>
              <a:t>er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-15" i="1">
                <a:latin typeface="Arial"/>
                <a:cs typeface="Arial"/>
              </a:rPr>
              <a:t>on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-30" i="1">
                <a:latin typeface="Arial"/>
                <a:cs typeface="Arial"/>
              </a:rPr>
              <a:t>a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0" i="1">
                <a:latin typeface="Arial"/>
                <a:cs typeface="Arial"/>
              </a:rPr>
              <a:t>p</a:t>
            </a:r>
            <a:r>
              <a:rPr dirty="0" sz="600" spc="-40" i="1">
                <a:latin typeface="Arial"/>
                <a:cs typeface="Arial"/>
              </a:rPr>
              <a:t>o</a:t>
            </a:r>
            <a:r>
              <a:rPr dirty="0" sz="600" spc="-20" i="1">
                <a:latin typeface="Arial"/>
                <a:cs typeface="Arial"/>
              </a:rPr>
              <a:t>rous</a:t>
            </a:r>
            <a:r>
              <a:rPr dirty="0" sz="600" spc="40" i="1">
                <a:latin typeface="Arial"/>
                <a:cs typeface="Arial"/>
              </a:rPr>
              <a:t> </a:t>
            </a:r>
            <a:r>
              <a:rPr dirty="0" sz="600" spc="-5" i="1">
                <a:latin typeface="Arial"/>
                <a:cs typeface="Arial"/>
              </a:rPr>
              <a:t>plate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310490"/>
            <a:ext cx="1249680" cy="0"/>
          </a:xfrm>
          <a:custGeom>
            <a:avLst/>
            <a:gdLst/>
            <a:ahLst/>
            <a:cxnLst/>
            <a:rect l="l" t="t" r="r" b="b"/>
            <a:pathLst>
              <a:path w="1249680" h="0">
                <a:moveTo>
                  <a:pt x="0" y="0"/>
                </a:moveTo>
                <a:lnTo>
                  <a:pt x="1249095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2</a:t>
            </a:fld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831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152" rIns="0" bIns="0" rtlCol="0" vert="horz">
            <a:spAutoFit/>
          </a:bodyPr>
          <a:lstStyle/>
          <a:p>
            <a:pPr marL="559435">
              <a:lnSpc>
                <a:spcPct val="100000"/>
              </a:lnSpc>
            </a:pPr>
            <a:r>
              <a:rPr dirty="0" spc="15"/>
              <a:t>T</a:t>
            </a:r>
            <a:r>
              <a:rPr dirty="0" spc="-90"/>
              <a:t>em</a:t>
            </a:r>
            <a:r>
              <a:rPr dirty="0" spc="-30"/>
              <a:t>p</a:t>
            </a:r>
            <a:r>
              <a:rPr dirty="0" spc="-60"/>
              <a:t>erature</a:t>
            </a:r>
            <a:r>
              <a:rPr dirty="0" spc="114">
                <a:latin typeface="Times New Roman"/>
                <a:cs typeface="Times New Roman"/>
              </a:rPr>
              <a:t> </a:t>
            </a:r>
            <a:r>
              <a:rPr dirty="0" spc="-30"/>
              <a:t>Controller</a:t>
            </a:r>
          </a:p>
        </p:txBody>
      </p:sp>
      <p:sp>
        <p:nvSpPr>
          <p:cNvPr id="4" name="object 4"/>
          <p:cNvSpPr/>
          <p:nvPr/>
        </p:nvSpPr>
        <p:spPr>
          <a:xfrm>
            <a:off x="411238" y="782853"/>
            <a:ext cx="2358390" cy="1765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06184" y="780351"/>
            <a:ext cx="2368550" cy="0"/>
          </a:xfrm>
          <a:custGeom>
            <a:avLst/>
            <a:gdLst/>
            <a:ahLst/>
            <a:cxnLst/>
            <a:rect l="l" t="t" r="r" b="b"/>
            <a:pathLst>
              <a:path w="2368550" h="0">
                <a:moveTo>
                  <a:pt x="0" y="0"/>
                </a:moveTo>
                <a:lnTo>
                  <a:pt x="2368473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8711" y="780351"/>
            <a:ext cx="0" cy="1771014"/>
          </a:xfrm>
          <a:custGeom>
            <a:avLst/>
            <a:gdLst/>
            <a:ahLst/>
            <a:cxnLst/>
            <a:rect l="l" t="t" r="r" b="b"/>
            <a:pathLst>
              <a:path w="0" h="1771014">
                <a:moveTo>
                  <a:pt x="0" y="1770964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72117" y="780351"/>
            <a:ext cx="0" cy="1771014"/>
          </a:xfrm>
          <a:custGeom>
            <a:avLst/>
            <a:gdLst/>
            <a:ahLst/>
            <a:cxnLst/>
            <a:rect l="l" t="t" r="r" b="b"/>
            <a:pathLst>
              <a:path w="0" h="1771014">
                <a:moveTo>
                  <a:pt x="0" y="1770964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6184" y="2551315"/>
            <a:ext cx="2368550" cy="0"/>
          </a:xfrm>
          <a:custGeom>
            <a:avLst/>
            <a:gdLst/>
            <a:ahLst/>
            <a:cxnLst/>
            <a:rect l="l" t="t" r="r" b="b"/>
            <a:pathLst>
              <a:path w="2368550" h="0">
                <a:moveTo>
                  <a:pt x="0" y="0"/>
                </a:moveTo>
                <a:lnTo>
                  <a:pt x="2368473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0926" y="775246"/>
            <a:ext cx="1817077" cy="1781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4939" y="2747349"/>
            <a:ext cx="2811145" cy="481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latin typeface="Arial"/>
                <a:cs typeface="Arial"/>
              </a:rPr>
              <a:t>Maintain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tem</a:t>
            </a:r>
            <a:r>
              <a:rPr dirty="0" sz="1100" spc="-10">
                <a:latin typeface="Arial"/>
                <a:cs typeface="Arial"/>
              </a:rPr>
              <a:t>p</a:t>
            </a:r>
            <a:r>
              <a:rPr dirty="0" sz="1100" spc="-45">
                <a:latin typeface="Arial"/>
                <a:cs typeface="Arial"/>
              </a:rPr>
              <a:t>erature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within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195">
                <a:latin typeface="Arial"/>
                <a:cs typeface="Arial"/>
              </a:rPr>
              <a:t>+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195" i="1">
                <a:latin typeface="Arial"/>
                <a:cs typeface="Arial"/>
              </a:rPr>
              <a:t>−</a:t>
            </a:r>
            <a:r>
              <a:rPr dirty="0" sz="1100" spc="-65" i="1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0</a:t>
            </a:r>
            <a:r>
              <a:rPr dirty="0" sz="1100" spc="-10" i="1">
                <a:latin typeface="Arial"/>
                <a:cs typeface="Arial"/>
              </a:rPr>
              <a:t>.</a:t>
            </a:r>
            <a:r>
              <a:rPr dirty="0" sz="1100" spc="-70">
                <a:latin typeface="Arial"/>
                <a:cs typeface="Arial"/>
              </a:rPr>
              <a:t>1</a:t>
            </a:r>
            <a:r>
              <a:rPr dirty="0" baseline="27777" sz="1200" spc="-37" i="1">
                <a:latin typeface="Arial"/>
                <a:cs typeface="Arial"/>
              </a:rPr>
              <a:t>o</a:t>
            </a:r>
            <a:r>
              <a:rPr dirty="0" baseline="27777" sz="1200" i="1">
                <a:latin typeface="Arial"/>
                <a:cs typeface="Arial"/>
              </a:rPr>
              <a:t> </a:t>
            </a:r>
            <a:r>
              <a:rPr dirty="0" baseline="27777" sz="1200" spc="30" i="1">
                <a:latin typeface="Arial"/>
                <a:cs typeface="Arial"/>
              </a:rPr>
              <a:t> </a:t>
            </a:r>
            <a:r>
              <a:rPr dirty="0" sz="1100" spc="-105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60">
                <a:latin typeface="Arial"/>
                <a:cs typeface="Arial"/>
              </a:rPr>
              <a:t>Inde</a:t>
            </a:r>
            <a:r>
              <a:rPr dirty="0" sz="1100" spc="-40">
                <a:latin typeface="Arial"/>
                <a:cs typeface="Arial"/>
              </a:rPr>
              <a:t>p</a:t>
            </a:r>
            <a:r>
              <a:rPr dirty="0" sz="1100" spc="-50">
                <a:latin typeface="Arial"/>
                <a:cs typeface="Arial"/>
              </a:rPr>
              <a:t>endently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monit</a:t>
            </a:r>
            <a:r>
              <a:rPr dirty="0" sz="1100" spc="-6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r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and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control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5">
                <a:latin typeface="Arial"/>
                <a:cs typeface="Arial"/>
              </a:rPr>
              <a:t>each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5">
                <a:latin typeface="Arial"/>
                <a:cs typeface="Arial"/>
              </a:rPr>
              <a:t>p</a:t>
            </a:r>
            <a:r>
              <a:rPr dirty="0" sz="1100" spc="-35">
                <a:latin typeface="Arial"/>
                <a:cs typeface="Arial"/>
              </a:rPr>
              <a:t>late</a:t>
            </a:r>
            <a:endParaRPr sz="1100">
              <a:latin typeface="Arial"/>
              <a:cs typeface="Arial"/>
            </a:endParaRPr>
          </a:p>
          <a:p>
            <a:pPr marL="1483360">
              <a:lnSpc>
                <a:spcPct val="100000"/>
              </a:lnSpc>
              <a:spcBef>
                <a:spcPts val="200"/>
              </a:spcBef>
            </a:pPr>
            <a:r>
              <a:rPr dirty="0" sz="600" spc="-10">
                <a:latin typeface="Arial"/>
                <a:cs typeface="Arial"/>
              </a:rPr>
              <a:t>Designed/Created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30">
                <a:latin typeface="Arial"/>
                <a:cs typeface="Arial"/>
              </a:rPr>
              <a:t>b</a:t>
            </a:r>
            <a:r>
              <a:rPr dirty="0" sz="600" spc="-10">
                <a:latin typeface="Arial"/>
                <a:cs typeface="Arial"/>
              </a:rPr>
              <a:t>y:Ebadi,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spc="-35">
                <a:latin typeface="Arial"/>
                <a:cs typeface="Arial"/>
              </a:rPr>
              <a:t>Reza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3310490"/>
            <a:ext cx="1499235" cy="0"/>
          </a:xfrm>
          <a:custGeom>
            <a:avLst/>
            <a:gdLst/>
            <a:ahLst/>
            <a:cxnLst/>
            <a:rect l="l" t="t" r="r" b="b"/>
            <a:pathLst>
              <a:path w="1499235" h="0">
                <a:moveTo>
                  <a:pt x="0" y="0"/>
                </a:moveTo>
                <a:lnTo>
                  <a:pt x="1498904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pc="-65"/>
              <a:t>2</a:t>
            </a:fld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82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241" rIns="0" bIns="0" rtlCol="0" vert="horz">
            <a:spAutoFit/>
          </a:bodyPr>
          <a:lstStyle/>
          <a:p>
            <a:pPr marL="203200">
              <a:lnSpc>
                <a:spcPct val="100000"/>
              </a:lnSpc>
            </a:pPr>
            <a:r>
              <a:rPr dirty="0" spc="-25"/>
              <a:t>Spatial</a:t>
            </a:r>
            <a:r>
              <a:rPr dirty="0" spc="105">
                <a:latin typeface="Times New Roman"/>
                <a:cs typeface="Times New Roman"/>
              </a:rPr>
              <a:t> </a:t>
            </a:r>
            <a:r>
              <a:rPr dirty="0" spc="20"/>
              <a:t>T</a:t>
            </a:r>
            <a:r>
              <a:rPr dirty="0" spc="-90"/>
              <a:t>em</a:t>
            </a:r>
            <a:r>
              <a:rPr dirty="0" spc="-35"/>
              <a:t>p</a:t>
            </a:r>
            <a:r>
              <a:rPr dirty="0" spc="-60"/>
              <a:t>erature</a:t>
            </a:r>
            <a:r>
              <a:rPr dirty="0" spc="114">
                <a:latin typeface="Times New Roman"/>
                <a:cs typeface="Times New Roman"/>
              </a:rPr>
              <a:t> </a:t>
            </a:r>
            <a:r>
              <a:rPr dirty="0" spc="-20"/>
              <a:t>Distribution</a:t>
            </a:r>
          </a:p>
        </p:txBody>
      </p:sp>
      <p:sp>
        <p:nvSpPr>
          <p:cNvPr id="4" name="object 4"/>
          <p:cNvSpPr/>
          <p:nvPr/>
        </p:nvSpPr>
        <p:spPr>
          <a:xfrm>
            <a:off x="16073" y="1041727"/>
            <a:ext cx="2781300" cy="13487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65787" y="944953"/>
            <a:ext cx="1262374" cy="16763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3310490"/>
            <a:ext cx="1748789" cy="0"/>
          </a:xfrm>
          <a:custGeom>
            <a:avLst/>
            <a:gdLst/>
            <a:ahLst/>
            <a:cxnLst/>
            <a:rect l="l" t="t" r="r" b="b"/>
            <a:pathLst>
              <a:path w="1748789" h="0">
                <a:moveTo>
                  <a:pt x="0" y="0"/>
                </a:moveTo>
                <a:lnTo>
                  <a:pt x="1748726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-12700" y="3316488"/>
            <a:ext cx="2787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>
                <a:solidFill>
                  <a:srgbClr val="0000CC"/>
                </a:solidFill>
                <a:latin typeface="Arial"/>
                <a:cs typeface="Arial"/>
              </a:rPr>
              <a:t>7/14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763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2764" rIns="0" bIns="0" rtlCol="0" vert="horz">
            <a:spAutoFit/>
          </a:bodyPr>
          <a:lstStyle/>
          <a:p>
            <a:pPr marL="203200">
              <a:lnSpc>
                <a:spcPct val="100000"/>
              </a:lnSpc>
            </a:pPr>
            <a:r>
              <a:rPr dirty="0" spc="-25"/>
              <a:t>Spatial</a:t>
            </a:r>
            <a:r>
              <a:rPr dirty="0" spc="105">
                <a:latin typeface="Times New Roman"/>
                <a:cs typeface="Times New Roman"/>
              </a:rPr>
              <a:t> </a:t>
            </a:r>
            <a:r>
              <a:rPr dirty="0" spc="20"/>
              <a:t>T</a:t>
            </a:r>
            <a:r>
              <a:rPr dirty="0" spc="-90"/>
              <a:t>em</a:t>
            </a:r>
            <a:r>
              <a:rPr dirty="0" spc="-35"/>
              <a:t>p</a:t>
            </a:r>
            <a:r>
              <a:rPr dirty="0" spc="-60"/>
              <a:t>erature</a:t>
            </a:r>
            <a:r>
              <a:rPr dirty="0" spc="114">
                <a:latin typeface="Times New Roman"/>
                <a:cs typeface="Times New Roman"/>
              </a:rPr>
              <a:t> </a:t>
            </a:r>
            <a:r>
              <a:rPr dirty="0" spc="-20"/>
              <a:t>Distribution</a:t>
            </a:r>
          </a:p>
        </p:txBody>
      </p:sp>
      <p:sp>
        <p:nvSpPr>
          <p:cNvPr id="4" name="object 4"/>
          <p:cNvSpPr/>
          <p:nvPr/>
        </p:nvSpPr>
        <p:spPr>
          <a:xfrm>
            <a:off x="813" y="1150871"/>
            <a:ext cx="3318945" cy="1282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15150" y="2466844"/>
            <a:ext cx="1738630" cy="358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11125">
              <a:lnSpc>
                <a:spcPct val="102699"/>
              </a:lnSpc>
            </a:pPr>
            <a:r>
              <a:rPr dirty="0" sz="1100" spc="-40">
                <a:latin typeface="Arial"/>
                <a:cs typeface="Arial"/>
              </a:rPr>
              <a:t>Therm</a:t>
            </a:r>
            <a:r>
              <a:rPr dirty="0" sz="1100" spc="-10">
                <a:latin typeface="Arial"/>
                <a:cs typeface="Arial"/>
              </a:rPr>
              <a:t>o</a:t>
            </a:r>
            <a:r>
              <a:rPr dirty="0" sz="1100" spc="-60">
                <a:latin typeface="Arial"/>
                <a:cs typeface="Arial"/>
              </a:rPr>
              <a:t>couple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110">
                <a:latin typeface="Arial"/>
                <a:cs typeface="Arial"/>
              </a:rPr>
              <a:t>#1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195">
                <a:latin typeface="Arial"/>
                <a:cs typeface="Arial"/>
              </a:rPr>
              <a:t>=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5</a:t>
            </a:r>
            <a:r>
              <a:rPr dirty="0" sz="1100" spc="-75">
                <a:latin typeface="Arial"/>
                <a:cs typeface="Arial"/>
              </a:rPr>
              <a:t>0</a:t>
            </a:r>
            <a:r>
              <a:rPr dirty="0" baseline="27777" sz="1200" spc="-37" i="1">
                <a:latin typeface="Arial"/>
                <a:cs typeface="Arial"/>
              </a:rPr>
              <a:t>o</a:t>
            </a:r>
            <a:r>
              <a:rPr dirty="0" baseline="27777" sz="1200" spc="-179" i="1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C </a:t>
            </a:r>
            <a:r>
              <a:rPr dirty="0" sz="1100" spc="-40">
                <a:latin typeface="Arial"/>
                <a:cs typeface="Arial"/>
              </a:rPr>
              <a:t>Therm</a:t>
            </a:r>
            <a:r>
              <a:rPr dirty="0" sz="1100" spc="-10">
                <a:latin typeface="Arial"/>
                <a:cs typeface="Arial"/>
              </a:rPr>
              <a:t>o</a:t>
            </a:r>
            <a:r>
              <a:rPr dirty="0" sz="1100" spc="-60">
                <a:latin typeface="Arial"/>
                <a:cs typeface="Arial"/>
              </a:rPr>
              <a:t>couple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110">
                <a:latin typeface="Arial"/>
                <a:cs typeface="Arial"/>
              </a:rPr>
              <a:t>#2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195">
                <a:latin typeface="Arial"/>
                <a:cs typeface="Arial"/>
              </a:rPr>
              <a:t>=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5</a:t>
            </a:r>
            <a:r>
              <a:rPr dirty="0" sz="1100" spc="-75">
                <a:latin typeface="Arial"/>
                <a:cs typeface="Arial"/>
              </a:rPr>
              <a:t>0</a:t>
            </a:r>
            <a:r>
              <a:rPr dirty="0" sz="1100" spc="-10" i="1">
                <a:latin typeface="Arial"/>
                <a:cs typeface="Arial"/>
              </a:rPr>
              <a:t>.</a:t>
            </a:r>
            <a:r>
              <a:rPr dirty="0" sz="1100" spc="-70">
                <a:latin typeface="Arial"/>
                <a:cs typeface="Arial"/>
              </a:rPr>
              <a:t>01</a:t>
            </a:r>
            <a:r>
              <a:rPr dirty="0" baseline="27777" sz="1200" spc="-37" i="1">
                <a:latin typeface="Arial"/>
                <a:cs typeface="Arial"/>
              </a:rPr>
              <a:t>o</a:t>
            </a:r>
            <a:r>
              <a:rPr dirty="0" baseline="27777" sz="1200" spc="-179" i="1">
                <a:latin typeface="Arial"/>
                <a:cs typeface="Arial"/>
              </a:rPr>
              <a:t> </a:t>
            </a:r>
            <a:r>
              <a:rPr dirty="0" sz="1100" spc="-105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65787" y="943327"/>
            <a:ext cx="1262374" cy="16763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3310490"/>
            <a:ext cx="1748789" cy="0"/>
          </a:xfrm>
          <a:custGeom>
            <a:avLst/>
            <a:gdLst/>
            <a:ahLst/>
            <a:cxnLst/>
            <a:rect l="l" t="t" r="r" b="b"/>
            <a:pathLst>
              <a:path w="1748789" h="0">
                <a:moveTo>
                  <a:pt x="0" y="0"/>
                </a:moveTo>
                <a:lnTo>
                  <a:pt x="1748726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-12700" y="3316488"/>
            <a:ext cx="2787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>
                <a:solidFill>
                  <a:srgbClr val="0000CC"/>
                </a:solidFill>
                <a:latin typeface="Arial"/>
                <a:cs typeface="Arial"/>
              </a:rPr>
              <a:t>7/14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4800"/>
            <a:ext cx="1463675" cy="530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76" rIns="0" bIns="0" rtlCol="0" vert="horz">
            <a:spAutoFit/>
          </a:bodyPr>
          <a:lstStyle/>
          <a:p>
            <a:pPr marL="203200">
              <a:lnSpc>
                <a:spcPct val="100000"/>
              </a:lnSpc>
            </a:pPr>
            <a:r>
              <a:rPr dirty="0" spc="-25"/>
              <a:t>Spatial</a:t>
            </a:r>
            <a:r>
              <a:rPr dirty="0" spc="105">
                <a:latin typeface="Times New Roman"/>
                <a:cs typeface="Times New Roman"/>
              </a:rPr>
              <a:t> </a:t>
            </a:r>
            <a:r>
              <a:rPr dirty="0" spc="20"/>
              <a:t>T</a:t>
            </a:r>
            <a:r>
              <a:rPr dirty="0" spc="-90"/>
              <a:t>em</a:t>
            </a:r>
            <a:r>
              <a:rPr dirty="0" spc="-35"/>
              <a:t>p</a:t>
            </a:r>
            <a:r>
              <a:rPr dirty="0" spc="-60"/>
              <a:t>erature</a:t>
            </a:r>
            <a:r>
              <a:rPr dirty="0" spc="114">
                <a:latin typeface="Times New Roman"/>
                <a:cs typeface="Times New Roman"/>
              </a:rPr>
              <a:t> </a:t>
            </a:r>
            <a:r>
              <a:rPr dirty="0" spc="-20"/>
              <a:t>Distribution</a:t>
            </a:r>
          </a:p>
        </p:txBody>
      </p:sp>
      <p:sp>
        <p:nvSpPr>
          <p:cNvPr id="4" name="object 4"/>
          <p:cNvSpPr/>
          <p:nvPr/>
        </p:nvSpPr>
        <p:spPr>
          <a:xfrm>
            <a:off x="415985" y="1329620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5985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4331" y="1329620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4331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72943" y="1329620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72943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01292" y="1329620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01292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29641" y="1329620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29641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058254" y="1329620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058254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386599" y="1329620"/>
            <a:ext cx="0" cy="304165"/>
          </a:xfrm>
          <a:custGeom>
            <a:avLst/>
            <a:gdLst/>
            <a:ahLst/>
            <a:cxnLst/>
            <a:rect l="l" t="t" r="r" b="b"/>
            <a:pathLst>
              <a:path w="0" h="304164">
                <a:moveTo>
                  <a:pt x="0" y="0"/>
                </a:moveTo>
                <a:lnTo>
                  <a:pt x="0" y="304009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386599" y="1972824"/>
            <a:ext cx="0" cy="13335"/>
          </a:xfrm>
          <a:custGeom>
            <a:avLst/>
            <a:gdLst/>
            <a:ahLst/>
            <a:cxnLst/>
            <a:rect l="l" t="t" r="r" b="b"/>
            <a:pathLst>
              <a:path w="0" h="13335">
                <a:moveTo>
                  <a:pt x="0" y="0"/>
                </a:moveTo>
                <a:lnTo>
                  <a:pt x="0" y="1323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386599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49055" y="1892392"/>
            <a:ext cx="1905" cy="0"/>
          </a:xfrm>
          <a:custGeom>
            <a:avLst/>
            <a:gdLst/>
            <a:ahLst/>
            <a:cxnLst/>
            <a:rect l="l" t="t" r="r" b="b"/>
            <a:pathLst>
              <a:path w="1905" h="0">
                <a:moveTo>
                  <a:pt x="0" y="0"/>
                </a:moveTo>
                <a:lnTo>
                  <a:pt x="1853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1942" y="1892392"/>
            <a:ext cx="2028825" cy="0"/>
          </a:xfrm>
          <a:custGeom>
            <a:avLst/>
            <a:gdLst/>
            <a:ahLst/>
            <a:cxnLst/>
            <a:rect l="l" t="t" r="r" b="b"/>
            <a:pathLst>
              <a:path w="2028825" h="0">
                <a:moveTo>
                  <a:pt x="0" y="0"/>
                </a:moveTo>
                <a:lnTo>
                  <a:pt x="2028561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550909" y="189239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549055" y="1704800"/>
            <a:ext cx="1905" cy="0"/>
          </a:xfrm>
          <a:custGeom>
            <a:avLst/>
            <a:gdLst/>
            <a:ahLst/>
            <a:cxnLst/>
            <a:rect l="l" t="t" r="r" b="b"/>
            <a:pathLst>
              <a:path w="1905" h="0">
                <a:moveTo>
                  <a:pt x="0" y="0"/>
                </a:moveTo>
                <a:lnTo>
                  <a:pt x="1853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1942" y="1704800"/>
            <a:ext cx="2028825" cy="0"/>
          </a:xfrm>
          <a:custGeom>
            <a:avLst/>
            <a:gdLst/>
            <a:ahLst/>
            <a:cxnLst/>
            <a:rect l="l" t="t" r="r" b="b"/>
            <a:pathLst>
              <a:path w="2028825" h="0">
                <a:moveTo>
                  <a:pt x="0" y="0"/>
                </a:moveTo>
                <a:lnTo>
                  <a:pt x="2028561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550909" y="17048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51942" y="1517211"/>
            <a:ext cx="2299335" cy="0"/>
          </a:xfrm>
          <a:custGeom>
            <a:avLst/>
            <a:gdLst/>
            <a:ahLst/>
            <a:cxnLst/>
            <a:rect l="l" t="t" r="r" b="b"/>
            <a:pathLst>
              <a:path w="2299335" h="0">
                <a:moveTo>
                  <a:pt x="0" y="0"/>
                </a:moveTo>
                <a:lnTo>
                  <a:pt x="229896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550909" y="151721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51942" y="1329620"/>
            <a:ext cx="2299335" cy="0"/>
          </a:xfrm>
          <a:custGeom>
            <a:avLst/>
            <a:gdLst/>
            <a:ahLst/>
            <a:cxnLst/>
            <a:rect l="l" t="t" r="r" b="b"/>
            <a:pathLst>
              <a:path w="2299335" h="0">
                <a:moveTo>
                  <a:pt x="0" y="0"/>
                </a:moveTo>
                <a:lnTo>
                  <a:pt x="229896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550909" y="132962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51942" y="1986054"/>
            <a:ext cx="2299335" cy="0"/>
          </a:xfrm>
          <a:custGeom>
            <a:avLst/>
            <a:gdLst/>
            <a:ahLst/>
            <a:cxnLst/>
            <a:rect l="l" t="t" r="r" b="b"/>
            <a:pathLst>
              <a:path w="2299335" h="0">
                <a:moveTo>
                  <a:pt x="0" y="0"/>
                </a:moveTo>
                <a:lnTo>
                  <a:pt x="229896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51148" y="1328826"/>
            <a:ext cx="2300554" cy="6580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42960" y="1977669"/>
            <a:ext cx="11493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−30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1306" y="1977669"/>
            <a:ext cx="11493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−20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6243" y="1977669"/>
            <a:ext cx="119126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6375">
              <a:lnSpc>
                <a:spcPts val="490"/>
              </a:lnSpc>
              <a:tabLst>
                <a:tab pos="580390" algn="l"/>
                <a:tab pos="894715" algn="l"/>
              </a:tabLst>
            </a:pPr>
            <a:r>
              <a:rPr dirty="0" sz="450">
                <a:latin typeface="Times New Roman"/>
                <a:cs typeface="Times New Roman"/>
              </a:rPr>
              <a:t>−10	0	10</a:t>
            </a:r>
            <a:endParaRPr sz="450">
              <a:latin typeface="Times New Roman"/>
              <a:cs typeface="Times New Roman"/>
            </a:endParaRPr>
          </a:p>
          <a:p>
            <a:pPr marL="12700" indent="236854">
              <a:lnSpc>
                <a:spcPts val="550"/>
              </a:lnSpc>
            </a:pPr>
            <a:r>
              <a:rPr dirty="0" sz="500" spc="-10">
                <a:latin typeface="Georgia"/>
                <a:cs typeface="Georgia"/>
              </a:rPr>
              <a:t>S</a:t>
            </a:r>
            <a:r>
              <a:rPr dirty="0" sz="500" spc="-10">
                <a:latin typeface="Georgia"/>
                <a:cs typeface="Georgia"/>
              </a:rPr>
              <a:t>p</a:t>
            </a:r>
            <a:r>
              <a:rPr dirty="0" sz="500">
                <a:latin typeface="Georgia"/>
                <a:cs typeface="Georgia"/>
              </a:rPr>
              <a:t>a</a:t>
            </a:r>
            <a:r>
              <a:rPr dirty="0" sz="500" spc="-40">
                <a:latin typeface="Georgia"/>
                <a:cs typeface="Georgia"/>
              </a:rPr>
              <a:t>n</a:t>
            </a:r>
            <a:r>
              <a:rPr dirty="0" sz="500" spc="-20">
                <a:latin typeface="Georgia"/>
                <a:cs typeface="Georgia"/>
              </a:rPr>
              <a:t>w</a:t>
            </a:r>
            <a:r>
              <a:rPr dirty="0" sz="500" spc="-10">
                <a:latin typeface="Georgia"/>
                <a:cs typeface="Georgia"/>
              </a:rPr>
              <a:t>i</a:t>
            </a:r>
            <a:r>
              <a:rPr dirty="0" sz="500" spc="-25">
                <a:latin typeface="Georgia"/>
                <a:cs typeface="Georgia"/>
              </a:rPr>
              <a:t>se</a:t>
            </a:r>
            <a:r>
              <a:rPr dirty="0" sz="500" spc="40">
                <a:latin typeface="Georgia"/>
                <a:cs typeface="Georgia"/>
              </a:rPr>
              <a:t> </a:t>
            </a:r>
            <a:r>
              <a:rPr dirty="0" sz="500" spc="-5">
                <a:latin typeface="Georgia"/>
                <a:cs typeface="Georgia"/>
              </a:rPr>
              <a:t>D</a:t>
            </a:r>
            <a:r>
              <a:rPr dirty="0" sz="500" spc="-10">
                <a:latin typeface="Georgia"/>
                <a:cs typeface="Georgia"/>
              </a:rPr>
              <a:t>i</a:t>
            </a:r>
            <a:r>
              <a:rPr dirty="0" sz="500" spc="-20">
                <a:latin typeface="Georgia"/>
                <a:cs typeface="Georgia"/>
              </a:rPr>
              <a:t>s</a:t>
            </a:r>
            <a:r>
              <a:rPr dirty="0" sz="500" spc="25">
                <a:latin typeface="Georgia"/>
                <a:cs typeface="Georgia"/>
              </a:rPr>
              <a:t>t</a:t>
            </a:r>
            <a:r>
              <a:rPr dirty="0" sz="500">
                <a:latin typeface="Georgia"/>
                <a:cs typeface="Georgia"/>
              </a:rPr>
              <a:t>a</a:t>
            </a:r>
            <a:r>
              <a:rPr dirty="0" sz="500" spc="-25">
                <a:latin typeface="Georgia"/>
                <a:cs typeface="Georgia"/>
              </a:rPr>
              <a:t>n</a:t>
            </a:r>
            <a:r>
              <a:rPr dirty="0" sz="500" spc="-15">
                <a:latin typeface="Georgia"/>
                <a:cs typeface="Georgia"/>
              </a:rPr>
              <a:t>c</a:t>
            </a:r>
            <a:r>
              <a:rPr dirty="0" sz="500" spc="-25">
                <a:latin typeface="Georgia"/>
                <a:cs typeface="Georgia"/>
              </a:rPr>
              <a:t>e</a:t>
            </a:r>
            <a:r>
              <a:rPr dirty="0" sz="500" spc="40">
                <a:latin typeface="Georgia"/>
                <a:cs typeface="Georgia"/>
              </a:rPr>
              <a:t> </a:t>
            </a:r>
            <a:r>
              <a:rPr dirty="0" sz="500" spc="10">
                <a:latin typeface="Georgia"/>
                <a:cs typeface="Georgia"/>
              </a:rPr>
              <a:t>(</a:t>
            </a:r>
            <a:r>
              <a:rPr dirty="0" sz="500" spc="-30">
                <a:latin typeface="Georgia"/>
                <a:cs typeface="Georgia"/>
              </a:rPr>
              <a:t>mm</a:t>
            </a:r>
            <a:r>
              <a:rPr dirty="0" sz="500" spc="5">
                <a:latin typeface="Georgia"/>
                <a:cs typeface="Georgia"/>
              </a:rPr>
              <a:t>)</a:t>
            </a:r>
            <a:endParaRPr sz="5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15"/>
              </a:spcBef>
            </a:pPr>
            <a:r>
              <a:rPr dirty="0" sz="600" spc="-5">
                <a:latin typeface="Georgia"/>
                <a:cs typeface="Georgia"/>
              </a:rPr>
              <a:t>S</a:t>
            </a:r>
            <a:r>
              <a:rPr dirty="0" sz="600" spc="-10">
                <a:latin typeface="Georgia"/>
                <a:cs typeface="Georgia"/>
              </a:rPr>
              <a:t>p</a:t>
            </a:r>
            <a:r>
              <a:rPr dirty="0" sz="600" spc="-15">
                <a:latin typeface="Georgia"/>
                <a:cs typeface="Georgia"/>
              </a:rPr>
              <a:t>a</a:t>
            </a:r>
            <a:r>
              <a:rPr dirty="0" sz="600" spc="-25">
                <a:latin typeface="Georgia"/>
                <a:cs typeface="Georgia"/>
              </a:rPr>
              <a:t>n</a:t>
            </a:r>
            <a:r>
              <a:rPr dirty="0" sz="600" spc="-10">
                <a:latin typeface="Georgia"/>
                <a:cs typeface="Georgia"/>
              </a:rPr>
              <a:t>w</a:t>
            </a:r>
            <a:r>
              <a:rPr dirty="0" sz="600" spc="-25">
                <a:latin typeface="Georgia"/>
                <a:cs typeface="Georgia"/>
              </a:rPr>
              <a:t>i</a:t>
            </a:r>
            <a:r>
              <a:rPr dirty="0" sz="600" spc="-25">
                <a:latin typeface="Georgia"/>
                <a:cs typeface="Georgia"/>
              </a:rPr>
              <a:t>se</a:t>
            </a:r>
            <a:r>
              <a:rPr dirty="0" sz="600" spc="45">
                <a:latin typeface="Georgia"/>
                <a:cs typeface="Georgia"/>
              </a:rPr>
              <a:t> </a:t>
            </a:r>
            <a:r>
              <a:rPr dirty="0" sz="600" spc="50">
                <a:latin typeface="Georgia"/>
                <a:cs typeface="Georgia"/>
              </a:rPr>
              <a:t>P</a:t>
            </a:r>
            <a:r>
              <a:rPr dirty="0" sz="600" spc="-10">
                <a:latin typeface="Georgia"/>
                <a:cs typeface="Georgia"/>
              </a:rPr>
              <a:t>r</a:t>
            </a:r>
            <a:r>
              <a:rPr dirty="0" sz="600" spc="-30">
                <a:latin typeface="Georgia"/>
                <a:cs typeface="Georgia"/>
              </a:rPr>
              <a:t>o</a:t>
            </a:r>
            <a:r>
              <a:rPr dirty="0" sz="600" spc="15">
                <a:latin typeface="Arial"/>
                <a:cs typeface="Arial"/>
              </a:rPr>
              <a:t>f</a:t>
            </a:r>
            <a:r>
              <a:rPr dirty="0" sz="600" spc="15">
                <a:latin typeface="Arial"/>
                <a:cs typeface="Arial"/>
              </a:rPr>
              <a:t>i</a:t>
            </a:r>
            <a:r>
              <a:rPr dirty="0" sz="600" spc="-20">
                <a:latin typeface="Georgia"/>
                <a:cs typeface="Georgia"/>
              </a:rPr>
              <a:t>l</a:t>
            </a:r>
            <a:r>
              <a:rPr dirty="0" sz="600" spc="-30">
                <a:latin typeface="Georgia"/>
                <a:cs typeface="Georgia"/>
              </a:rPr>
              <a:t>e</a:t>
            </a:r>
            <a:r>
              <a:rPr dirty="0" sz="600" spc="45">
                <a:latin typeface="Georgia"/>
                <a:cs typeface="Georgia"/>
              </a:rPr>
              <a:t> </a:t>
            </a:r>
            <a:r>
              <a:rPr dirty="0" sz="600" spc="10">
                <a:latin typeface="Georgia"/>
                <a:cs typeface="Georgia"/>
              </a:rPr>
              <a:t>(</a:t>
            </a:r>
            <a:r>
              <a:rPr dirty="0" sz="600" spc="-20">
                <a:latin typeface="Georgia"/>
                <a:cs typeface="Georgia"/>
              </a:rPr>
              <a:t>c</a:t>
            </a:r>
            <a:r>
              <a:rPr dirty="0" sz="600" spc="-20">
                <a:latin typeface="Georgia"/>
                <a:cs typeface="Georgia"/>
              </a:rPr>
              <a:t>am</a:t>
            </a:r>
            <a:r>
              <a:rPr dirty="0" sz="600" spc="-40">
                <a:latin typeface="Georgia"/>
                <a:cs typeface="Georgia"/>
              </a:rPr>
              <a:t>e</a:t>
            </a:r>
            <a:r>
              <a:rPr dirty="0" sz="600" spc="-10">
                <a:latin typeface="Georgia"/>
                <a:cs typeface="Georgia"/>
              </a:rPr>
              <a:t>r</a:t>
            </a:r>
            <a:r>
              <a:rPr dirty="0" sz="600" spc="-5">
                <a:latin typeface="Georgia"/>
                <a:cs typeface="Georgia"/>
              </a:rPr>
              <a:t>a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-10">
                <a:latin typeface="Georgia"/>
                <a:cs typeface="Georgia"/>
              </a:rPr>
              <a:t>r</a:t>
            </a:r>
            <a:r>
              <a:rPr dirty="0" sz="600" spc="-40">
                <a:latin typeface="Georgia"/>
                <a:cs typeface="Georgia"/>
              </a:rPr>
              <a:t>e</a:t>
            </a:r>
            <a:r>
              <a:rPr dirty="0" sz="600" spc="-5">
                <a:latin typeface="Georgia"/>
                <a:cs typeface="Georgia"/>
              </a:rPr>
              <a:t>v</a:t>
            </a:r>
            <a:r>
              <a:rPr dirty="0" sz="600" spc="-40">
                <a:latin typeface="Georgia"/>
                <a:cs typeface="Georgia"/>
              </a:rPr>
              <a:t>e</a:t>
            </a:r>
            <a:r>
              <a:rPr dirty="0" sz="600" spc="-10">
                <a:latin typeface="Georgia"/>
                <a:cs typeface="Georgia"/>
              </a:rPr>
              <a:t>r</a:t>
            </a:r>
            <a:r>
              <a:rPr dirty="0" sz="600" spc="-25">
                <a:latin typeface="Georgia"/>
                <a:cs typeface="Georgia"/>
              </a:rPr>
              <a:t>s</a:t>
            </a:r>
            <a:r>
              <a:rPr dirty="0" sz="600" spc="-40">
                <a:latin typeface="Georgia"/>
                <a:cs typeface="Georgia"/>
              </a:rPr>
              <a:t>e</a:t>
            </a:r>
            <a:r>
              <a:rPr dirty="0" sz="600" spc="-10">
                <a:latin typeface="Georgia"/>
                <a:cs typeface="Georgia"/>
              </a:rPr>
              <a:t>d</a:t>
            </a:r>
            <a:r>
              <a:rPr dirty="0" sz="600" spc="5">
                <a:latin typeface="Georgia"/>
                <a:cs typeface="Georgia"/>
              </a:rPr>
              <a:t>)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16979" y="1977669"/>
            <a:ext cx="8255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20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45324" y="1977669"/>
            <a:ext cx="8255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30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9969" y="1844052"/>
            <a:ext cx="12573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0.99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1406" y="1656464"/>
            <a:ext cx="5397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1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9969" y="1468872"/>
            <a:ext cx="12573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1.01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9969" y="1281284"/>
            <a:ext cx="12573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1.02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917" y="1560430"/>
            <a:ext cx="93980" cy="198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5555" sz="750" spc="89" i="1">
                <a:latin typeface="Trebuchet MS"/>
                <a:cs typeface="Trebuchet MS"/>
              </a:rPr>
              <a:t>T</a:t>
            </a:r>
            <a:r>
              <a:rPr dirty="0" baseline="5555" sz="750" spc="7" i="1">
                <a:latin typeface="Trebuchet MS"/>
                <a:cs typeface="Trebuchet MS"/>
              </a:rPr>
              <a:t>/</a:t>
            </a:r>
            <a:r>
              <a:rPr dirty="0" baseline="5555" sz="750" spc="7" i="1">
                <a:latin typeface="Trebuchet MS"/>
                <a:cs typeface="Trebuchet MS"/>
              </a:rPr>
              <a:t>T</a:t>
            </a:r>
            <a:r>
              <a:rPr dirty="0" sz="350" spc="-10" i="1">
                <a:latin typeface="Trebuchet MS"/>
                <a:cs typeface="Trebuchet MS"/>
              </a:rPr>
              <a:t>s</a:t>
            </a:r>
            <a:r>
              <a:rPr dirty="0" sz="350" spc="-5" i="1">
                <a:latin typeface="Trebuchet MS"/>
                <a:cs typeface="Trebuchet MS"/>
              </a:rPr>
              <a:t>e</a:t>
            </a:r>
            <a:r>
              <a:rPr dirty="0" sz="350" i="1">
                <a:latin typeface="Trebuchet MS"/>
                <a:cs typeface="Trebuchet MS"/>
              </a:rPr>
              <a:t>t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5806" y="1194419"/>
            <a:ext cx="57467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5">
                <a:latin typeface="Georgia"/>
                <a:cs typeface="Georgia"/>
              </a:rPr>
              <a:t>S</a:t>
            </a:r>
            <a:r>
              <a:rPr dirty="0" sz="600" spc="-10">
                <a:latin typeface="Georgia"/>
                <a:cs typeface="Georgia"/>
              </a:rPr>
              <a:t>p</a:t>
            </a:r>
            <a:r>
              <a:rPr dirty="0" sz="600" spc="-15">
                <a:latin typeface="Georgia"/>
                <a:cs typeface="Georgia"/>
              </a:rPr>
              <a:t>a</a:t>
            </a:r>
            <a:r>
              <a:rPr dirty="0" sz="600" spc="-25">
                <a:latin typeface="Georgia"/>
                <a:cs typeface="Georgia"/>
              </a:rPr>
              <a:t>n</a:t>
            </a:r>
            <a:r>
              <a:rPr dirty="0" sz="600" spc="-10">
                <a:latin typeface="Georgia"/>
                <a:cs typeface="Georgia"/>
              </a:rPr>
              <a:t>w</a:t>
            </a:r>
            <a:r>
              <a:rPr dirty="0" sz="600" spc="-25">
                <a:latin typeface="Georgia"/>
                <a:cs typeface="Georgia"/>
              </a:rPr>
              <a:t>i</a:t>
            </a:r>
            <a:r>
              <a:rPr dirty="0" sz="600" spc="-25">
                <a:latin typeface="Georgia"/>
                <a:cs typeface="Georgia"/>
              </a:rPr>
              <a:t>se</a:t>
            </a:r>
            <a:r>
              <a:rPr dirty="0" sz="600" spc="45">
                <a:latin typeface="Georgia"/>
                <a:cs typeface="Georgia"/>
              </a:rPr>
              <a:t> </a:t>
            </a:r>
            <a:r>
              <a:rPr dirty="0" sz="600" spc="50">
                <a:latin typeface="Georgia"/>
                <a:cs typeface="Georgia"/>
              </a:rPr>
              <a:t>P</a:t>
            </a:r>
            <a:r>
              <a:rPr dirty="0" sz="600" spc="-10">
                <a:latin typeface="Georgia"/>
                <a:cs typeface="Georgia"/>
              </a:rPr>
              <a:t>r</a:t>
            </a:r>
            <a:r>
              <a:rPr dirty="0" sz="600" spc="-30">
                <a:latin typeface="Georgia"/>
                <a:cs typeface="Georgia"/>
              </a:rPr>
              <a:t>o</a:t>
            </a:r>
            <a:r>
              <a:rPr dirty="0" sz="600" spc="15">
                <a:latin typeface="Arial"/>
                <a:cs typeface="Arial"/>
              </a:rPr>
              <a:t>f</a:t>
            </a:r>
            <a:r>
              <a:rPr dirty="0" sz="600" spc="15">
                <a:latin typeface="Arial"/>
                <a:cs typeface="Arial"/>
              </a:rPr>
              <a:t>i</a:t>
            </a:r>
            <a:r>
              <a:rPr dirty="0" sz="600" spc="-20">
                <a:latin typeface="Georgia"/>
                <a:cs typeface="Georgia"/>
              </a:rPr>
              <a:t>l</a:t>
            </a:r>
            <a:r>
              <a:rPr dirty="0" sz="600" spc="-30">
                <a:latin typeface="Georgia"/>
                <a:cs typeface="Georgia"/>
              </a:rPr>
              <a:t>e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64917" y="1625507"/>
            <a:ext cx="82550" cy="339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25"/>
              </a:lnSpc>
            </a:pPr>
            <a:r>
              <a:rPr dirty="0" sz="450">
                <a:latin typeface="Times New Roman"/>
                <a:cs typeface="Times New Roman"/>
              </a:rPr>
              <a:t>#1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05"/>
              </a:lnSpc>
            </a:pPr>
            <a:r>
              <a:rPr dirty="0" sz="450">
                <a:latin typeface="Times New Roman"/>
                <a:cs typeface="Times New Roman"/>
              </a:rPr>
              <a:t>#2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05"/>
              </a:lnSpc>
            </a:pPr>
            <a:r>
              <a:rPr dirty="0" sz="450">
                <a:latin typeface="Times New Roman"/>
                <a:cs typeface="Times New Roman"/>
              </a:rPr>
              <a:t>#3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05"/>
              </a:lnSpc>
            </a:pPr>
            <a:r>
              <a:rPr dirty="0" sz="450">
                <a:latin typeface="Times New Roman"/>
                <a:cs typeface="Times New Roman"/>
              </a:rPr>
              <a:t>#4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25"/>
              </a:lnSpc>
            </a:pPr>
            <a:r>
              <a:rPr dirty="0" sz="450">
                <a:latin typeface="Times New Roman"/>
                <a:cs typeface="Times New Roman"/>
              </a:rPr>
              <a:t>#5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15985" y="2262543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15985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44331" y="2262543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44331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072943" y="2262543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72943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401292" y="2262543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01292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29641" y="2262543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729641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58254" y="2262543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43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058254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386599" y="2601737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236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386599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51942" y="2825311"/>
            <a:ext cx="2299335" cy="0"/>
          </a:xfrm>
          <a:custGeom>
            <a:avLst/>
            <a:gdLst/>
            <a:ahLst/>
            <a:cxnLst/>
            <a:rect l="l" t="t" r="r" b="b"/>
            <a:pathLst>
              <a:path w="2299335" h="0">
                <a:moveTo>
                  <a:pt x="0" y="0"/>
                </a:moveTo>
                <a:lnTo>
                  <a:pt x="229896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550909" y="282531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51942" y="2637723"/>
            <a:ext cx="2299335" cy="0"/>
          </a:xfrm>
          <a:custGeom>
            <a:avLst/>
            <a:gdLst/>
            <a:ahLst/>
            <a:cxnLst/>
            <a:rect l="l" t="t" r="r" b="b"/>
            <a:pathLst>
              <a:path w="2299335" h="0">
                <a:moveTo>
                  <a:pt x="0" y="0"/>
                </a:moveTo>
                <a:lnTo>
                  <a:pt x="229896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550909" y="263772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534767" y="245013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 h="0">
                <a:moveTo>
                  <a:pt x="0" y="0"/>
                </a:moveTo>
                <a:lnTo>
                  <a:pt x="16141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51942" y="2450131"/>
            <a:ext cx="2006600" cy="0"/>
          </a:xfrm>
          <a:custGeom>
            <a:avLst/>
            <a:gdLst/>
            <a:ahLst/>
            <a:cxnLst/>
            <a:rect l="l" t="t" r="r" b="b"/>
            <a:pathLst>
              <a:path w="2006600" h="0">
                <a:moveTo>
                  <a:pt x="0" y="0"/>
                </a:moveTo>
                <a:lnTo>
                  <a:pt x="200660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550909" y="245013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51942" y="2262543"/>
            <a:ext cx="2299335" cy="0"/>
          </a:xfrm>
          <a:custGeom>
            <a:avLst/>
            <a:gdLst/>
            <a:ahLst/>
            <a:cxnLst/>
            <a:rect l="l" t="t" r="r" b="b"/>
            <a:pathLst>
              <a:path w="2299335" h="0">
                <a:moveTo>
                  <a:pt x="0" y="0"/>
                </a:moveTo>
                <a:lnTo>
                  <a:pt x="229896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550909" y="22625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51942" y="2918974"/>
            <a:ext cx="2299335" cy="0"/>
          </a:xfrm>
          <a:custGeom>
            <a:avLst/>
            <a:gdLst/>
            <a:ahLst/>
            <a:cxnLst/>
            <a:rect l="l" t="t" r="r" b="b"/>
            <a:pathLst>
              <a:path w="2299335" h="0">
                <a:moveTo>
                  <a:pt x="0" y="0"/>
                </a:moveTo>
                <a:lnTo>
                  <a:pt x="229896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51148" y="2261749"/>
            <a:ext cx="2300554" cy="6580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342960" y="2910589"/>
            <a:ext cx="11493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−30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71306" y="2910589"/>
            <a:ext cx="11493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−20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99918" y="2910589"/>
            <a:ext cx="11493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−10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374305" y="2910589"/>
            <a:ext cx="39687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26390" algn="l"/>
              </a:tabLst>
            </a:pPr>
            <a:r>
              <a:rPr dirty="0" sz="450">
                <a:latin typeface="Times New Roman"/>
                <a:cs typeface="Times New Roman"/>
              </a:rPr>
              <a:t>0	10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016979" y="2910589"/>
            <a:ext cx="8255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20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345324" y="2910589"/>
            <a:ext cx="8255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30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29969" y="2589384"/>
            <a:ext cx="125730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1</a:t>
            </a: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0.99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29969" y="2401795"/>
            <a:ext cx="125730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>
                <a:latin typeface="Times New Roman"/>
                <a:cs typeface="Times New Roman"/>
              </a:rPr>
              <a:t>1.01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043574" y="2980886"/>
            <a:ext cx="71882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10">
                <a:latin typeface="Georgia"/>
                <a:cs typeface="Georgia"/>
              </a:rPr>
              <a:t>S</a:t>
            </a:r>
            <a:r>
              <a:rPr dirty="0" sz="500" spc="-10">
                <a:latin typeface="Georgia"/>
                <a:cs typeface="Georgia"/>
              </a:rPr>
              <a:t>p</a:t>
            </a:r>
            <a:r>
              <a:rPr dirty="0" sz="500">
                <a:latin typeface="Georgia"/>
                <a:cs typeface="Georgia"/>
              </a:rPr>
              <a:t>a</a:t>
            </a:r>
            <a:r>
              <a:rPr dirty="0" sz="500" spc="-40">
                <a:latin typeface="Georgia"/>
                <a:cs typeface="Georgia"/>
              </a:rPr>
              <a:t>n</a:t>
            </a:r>
            <a:r>
              <a:rPr dirty="0" sz="500" spc="-20">
                <a:latin typeface="Georgia"/>
                <a:cs typeface="Georgia"/>
              </a:rPr>
              <a:t>w</a:t>
            </a:r>
            <a:r>
              <a:rPr dirty="0" sz="500" spc="-10">
                <a:latin typeface="Georgia"/>
                <a:cs typeface="Georgia"/>
              </a:rPr>
              <a:t>i</a:t>
            </a:r>
            <a:r>
              <a:rPr dirty="0" sz="500" spc="-25">
                <a:latin typeface="Georgia"/>
                <a:cs typeface="Georgia"/>
              </a:rPr>
              <a:t>se</a:t>
            </a:r>
            <a:r>
              <a:rPr dirty="0" sz="500" spc="40">
                <a:latin typeface="Georgia"/>
                <a:cs typeface="Georgia"/>
              </a:rPr>
              <a:t> </a:t>
            </a:r>
            <a:r>
              <a:rPr dirty="0" sz="500" spc="-5">
                <a:latin typeface="Georgia"/>
                <a:cs typeface="Georgia"/>
              </a:rPr>
              <a:t>D</a:t>
            </a:r>
            <a:r>
              <a:rPr dirty="0" sz="500" spc="-10">
                <a:latin typeface="Georgia"/>
                <a:cs typeface="Georgia"/>
              </a:rPr>
              <a:t>i</a:t>
            </a:r>
            <a:r>
              <a:rPr dirty="0" sz="500" spc="-20">
                <a:latin typeface="Georgia"/>
                <a:cs typeface="Georgia"/>
              </a:rPr>
              <a:t>s</a:t>
            </a:r>
            <a:r>
              <a:rPr dirty="0" sz="500" spc="25">
                <a:latin typeface="Georgia"/>
                <a:cs typeface="Georgia"/>
              </a:rPr>
              <a:t>t</a:t>
            </a:r>
            <a:r>
              <a:rPr dirty="0" sz="500">
                <a:latin typeface="Georgia"/>
                <a:cs typeface="Georgia"/>
              </a:rPr>
              <a:t>a</a:t>
            </a:r>
            <a:r>
              <a:rPr dirty="0" sz="500" spc="-25">
                <a:latin typeface="Georgia"/>
                <a:cs typeface="Georgia"/>
              </a:rPr>
              <a:t>n</a:t>
            </a:r>
            <a:r>
              <a:rPr dirty="0" sz="500" spc="-15">
                <a:latin typeface="Georgia"/>
                <a:cs typeface="Georgia"/>
              </a:rPr>
              <a:t>c</a:t>
            </a:r>
            <a:r>
              <a:rPr dirty="0" sz="500" spc="-25">
                <a:latin typeface="Georgia"/>
                <a:cs typeface="Georgia"/>
              </a:rPr>
              <a:t>e</a:t>
            </a:r>
            <a:r>
              <a:rPr dirty="0" sz="500" spc="40">
                <a:latin typeface="Georgia"/>
                <a:cs typeface="Georgia"/>
              </a:rPr>
              <a:t> </a:t>
            </a:r>
            <a:r>
              <a:rPr dirty="0" sz="500" spc="10">
                <a:latin typeface="Georgia"/>
                <a:cs typeface="Georgia"/>
              </a:rPr>
              <a:t>(</a:t>
            </a:r>
            <a:r>
              <a:rPr dirty="0" sz="500" spc="-30">
                <a:latin typeface="Georgia"/>
                <a:cs typeface="Georgia"/>
              </a:rPr>
              <a:t>mm</a:t>
            </a:r>
            <a:r>
              <a:rPr dirty="0" sz="500" spc="5">
                <a:latin typeface="Georgia"/>
                <a:cs typeface="Georgia"/>
              </a:rPr>
              <a:t>)</a:t>
            </a:r>
            <a:endParaRPr sz="500">
              <a:latin typeface="Georgia"/>
              <a:cs typeface="Georgi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1917" y="2493353"/>
            <a:ext cx="93980" cy="198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5555" sz="750" spc="89" i="1">
                <a:latin typeface="Trebuchet MS"/>
                <a:cs typeface="Trebuchet MS"/>
              </a:rPr>
              <a:t>T</a:t>
            </a:r>
            <a:r>
              <a:rPr dirty="0" baseline="5555" sz="750" spc="7" i="1">
                <a:latin typeface="Trebuchet MS"/>
                <a:cs typeface="Trebuchet MS"/>
              </a:rPr>
              <a:t>/</a:t>
            </a:r>
            <a:r>
              <a:rPr dirty="0" baseline="5555" sz="750" spc="7" i="1">
                <a:latin typeface="Trebuchet MS"/>
                <a:cs typeface="Trebuchet MS"/>
              </a:rPr>
              <a:t>T</a:t>
            </a:r>
            <a:r>
              <a:rPr dirty="0" sz="350" spc="-10" i="1">
                <a:latin typeface="Trebuchet MS"/>
                <a:cs typeface="Trebuchet MS"/>
              </a:rPr>
              <a:t>s</a:t>
            </a:r>
            <a:r>
              <a:rPr dirty="0" sz="350" spc="-5" i="1">
                <a:latin typeface="Trebuchet MS"/>
                <a:cs typeface="Trebuchet MS"/>
              </a:rPr>
              <a:t>e</a:t>
            </a:r>
            <a:r>
              <a:rPr dirty="0" sz="350" i="1">
                <a:latin typeface="Trebuchet MS"/>
                <a:cs typeface="Trebuchet MS"/>
              </a:rPr>
              <a:t>t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448512" y="2254421"/>
            <a:ext cx="82550" cy="339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25"/>
              </a:lnSpc>
            </a:pPr>
            <a:r>
              <a:rPr dirty="0" sz="450">
                <a:latin typeface="Times New Roman"/>
                <a:cs typeface="Times New Roman"/>
              </a:rPr>
              <a:t>#1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05"/>
              </a:lnSpc>
            </a:pPr>
            <a:r>
              <a:rPr dirty="0" sz="450">
                <a:latin typeface="Times New Roman"/>
                <a:cs typeface="Times New Roman"/>
              </a:rPr>
              <a:t>#2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05"/>
              </a:lnSpc>
            </a:pPr>
            <a:r>
              <a:rPr dirty="0" sz="450">
                <a:latin typeface="Times New Roman"/>
                <a:cs typeface="Times New Roman"/>
              </a:rPr>
              <a:t>#3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05"/>
              </a:lnSpc>
            </a:pPr>
            <a:r>
              <a:rPr dirty="0" sz="450">
                <a:latin typeface="Times New Roman"/>
                <a:cs typeface="Times New Roman"/>
              </a:rPr>
              <a:t>#4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ts val="525"/>
              </a:lnSpc>
            </a:pPr>
            <a:r>
              <a:rPr dirty="0" sz="450">
                <a:latin typeface="Times New Roman"/>
                <a:cs typeface="Times New Roman"/>
              </a:rPr>
              <a:t>#5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2658930" y="1020998"/>
            <a:ext cx="1775447" cy="2090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0" y="3310490"/>
            <a:ext cx="2248535" cy="0"/>
          </a:xfrm>
          <a:custGeom>
            <a:avLst/>
            <a:gdLst/>
            <a:ahLst/>
            <a:cxnLst/>
            <a:rect l="l" t="t" r="r" b="b"/>
            <a:pathLst>
              <a:path w="2248535" h="0">
                <a:moveTo>
                  <a:pt x="0" y="0"/>
                </a:moveTo>
                <a:lnTo>
                  <a:pt x="2248369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 spc="-65"/>
              <a:t>8</a:t>
            </a:r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380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20" rIns="0" bIns="0" rtlCol="0" vert="horz">
            <a:spAutoFit/>
          </a:bodyPr>
          <a:lstStyle/>
          <a:p>
            <a:pPr marL="685800">
              <a:lnSpc>
                <a:spcPct val="100000"/>
              </a:lnSpc>
            </a:pPr>
            <a:r>
              <a:rPr dirty="0" spc="15"/>
              <a:t>T</a:t>
            </a:r>
            <a:r>
              <a:rPr dirty="0" spc="-90"/>
              <a:t>em</a:t>
            </a:r>
            <a:r>
              <a:rPr dirty="0" spc="-30"/>
              <a:t>p</a:t>
            </a:r>
            <a:r>
              <a:rPr dirty="0" spc="-60"/>
              <a:t>erature</a:t>
            </a:r>
            <a:r>
              <a:rPr dirty="0" spc="114">
                <a:latin typeface="Times New Roman"/>
                <a:cs typeface="Times New Roman"/>
              </a:rPr>
              <a:t> </a:t>
            </a:r>
            <a:r>
              <a:rPr dirty="0" spc="-20"/>
              <a:t>Profile</a:t>
            </a:r>
          </a:p>
        </p:txBody>
      </p:sp>
      <p:sp>
        <p:nvSpPr>
          <p:cNvPr id="4" name="object 4"/>
          <p:cNvSpPr/>
          <p:nvPr/>
        </p:nvSpPr>
        <p:spPr>
          <a:xfrm>
            <a:off x="85515" y="868381"/>
            <a:ext cx="2670556" cy="1585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844" y="862914"/>
            <a:ext cx="2684780" cy="0"/>
          </a:xfrm>
          <a:custGeom>
            <a:avLst/>
            <a:gdLst/>
            <a:ahLst/>
            <a:cxnLst/>
            <a:rect l="l" t="t" r="r" b="b"/>
            <a:pathLst>
              <a:path w="2684780" h="0">
                <a:moveTo>
                  <a:pt x="0" y="0"/>
                </a:moveTo>
                <a:lnTo>
                  <a:pt x="2684221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2372" y="862914"/>
            <a:ext cx="0" cy="1595120"/>
          </a:xfrm>
          <a:custGeom>
            <a:avLst/>
            <a:gdLst/>
            <a:ahLst/>
            <a:cxnLst/>
            <a:rect l="l" t="t" r="r" b="b"/>
            <a:pathLst>
              <a:path w="0" h="1595120">
                <a:moveTo>
                  <a:pt x="0" y="1594586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61526" y="862914"/>
            <a:ext cx="0" cy="1595120"/>
          </a:xfrm>
          <a:custGeom>
            <a:avLst/>
            <a:gdLst/>
            <a:ahLst/>
            <a:cxnLst/>
            <a:rect l="l" t="t" r="r" b="b"/>
            <a:pathLst>
              <a:path w="0" h="1595120">
                <a:moveTo>
                  <a:pt x="0" y="1594586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9844" y="2457500"/>
            <a:ext cx="2684780" cy="0"/>
          </a:xfrm>
          <a:custGeom>
            <a:avLst/>
            <a:gdLst/>
            <a:ahLst/>
            <a:cxnLst/>
            <a:rect l="l" t="t" r="r" b="b"/>
            <a:pathLst>
              <a:path w="2684780" h="0">
                <a:moveTo>
                  <a:pt x="0" y="0"/>
                </a:moveTo>
                <a:lnTo>
                  <a:pt x="2684221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044964" y="847267"/>
            <a:ext cx="123380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15">
                <a:latin typeface="Tahoma"/>
                <a:cs typeface="Tahoma"/>
              </a:rPr>
              <a:t>T</a:t>
            </a:r>
            <a:r>
              <a:rPr dirty="0" sz="900" spc="-25">
                <a:latin typeface="Tahoma"/>
                <a:cs typeface="Tahoma"/>
              </a:rPr>
              <a:t>y</a:t>
            </a:r>
            <a:r>
              <a:rPr dirty="0" sz="900">
                <a:latin typeface="Tahoma"/>
                <a:cs typeface="Tahoma"/>
              </a:rPr>
              <a:t>p</a:t>
            </a:r>
            <a:r>
              <a:rPr dirty="0" sz="900" spc="-70">
                <a:latin typeface="Tahoma"/>
                <a:cs typeface="Tahoma"/>
              </a:rPr>
              <a:t>e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110">
                <a:latin typeface="Tahoma"/>
                <a:cs typeface="Tahoma"/>
              </a:rPr>
              <a:t>K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therm</a:t>
            </a:r>
            <a:r>
              <a:rPr dirty="0" sz="900">
                <a:latin typeface="Tahoma"/>
                <a:cs typeface="Tahoma"/>
              </a:rPr>
              <a:t>o</a:t>
            </a:r>
            <a:r>
              <a:rPr dirty="0" sz="900" spc="-15">
                <a:latin typeface="Tahoma"/>
                <a:cs typeface="Tahoma"/>
              </a:rPr>
              <a:t>c</a:t>
            </a:r>
            <a:r>
              <a:rPr dirty="0" sz="900" spc="-30">
                <a:latin typeface="Tahoma"/>
                <a:cs typeface="Tahoma"/>
              </a:rPr>
              <a:t>ouple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44964" y="1026511"/>
            <a:ext cx="847090" cy="158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7361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-17361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 </a:t>
            </a:r>
            <a:r>
              <a:rPr dirty="0" baseline="-17361" sz="1200" spc="-142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5" i="1" u="sng">
                <a:latin typeface="Arial"/>
                <a:cs typeface="Arial"/>
              </a:rPr>
              <a:t>Pro</a:t>
            </a:r>
            <a:r>
              <a:rPr dirty="0" sz="700" spc="10" i="1" u="sng">
                <a:latin typeface="Arial"/>
                <a:cs typeface="Arial"/>
              </a:rPr>
              <a:t>b</a:t>
            </a:r>
            <a:r>
              <a:rPr dirty="0" sz="700" spc="-20" i="1" u="sng">
                <a:latin typeface="Arial"/>
                <a:cs typeface="Arial"/>
              </a:rPr>
              <a:t>e</a:t>
            </a:r>
            <a:r>
              <a:rPr dirty="0" sz="700" spc="210" i="1" u="sng">
                <a:latin typeface="Arial"/>
                <a:cs typeface="Arial"/>
              </a:rPr>
              <a:t>−</a:t>
            </a:r>
            <a:r>
              <a:rPr dirty="0" sz="700" spc="-10" i="1" u="sng">
                <a:latin typeface="Arial"/>
                <a:cs typeface="Arial"/>
              </a:rPr>
              <a:t>diameter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8829" y="1120199"/>
            <a:ext cx="117475" cy="121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35" i="1">
                <a:latin typeface="Arial"/>
                <a:cs typeface="Arial"/>
              </a:rPr>
              <a:t>δ</a:t>
            </a:r>
            <a:r>
              <a:rPr dirty="0" baseline="-11111" sz="750" spc="82" i="1">
                <a:latin typeface="Arial"/>
                <a:cs typeface="Arial"/>
              </a:rPr>
              <a:t>T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3507" y="1047811"/>
            <a:ext cx="51752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85">
                <a:latin typeface="Arial"/>
                <a:cs typeface="Arial"/>
              </a:rPr>
              <a:t>=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-55">
                <a:latin typeface="Arial"/>
                <a:cs typeface="Arial"/>
              </a:rPr>
              <a:t>0.0212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44964" y="1267333"/>
            <a:ext cx="1483995" cy="1323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0655" marR="43180" indent="-148590">
              <a:lnSpc>
                <a:spcPct val="125499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10">
                <a:latin typeface="Tahoma"/>
                <a:cs typeface="Tahoma"/>
              </a:rPr>
              <a:t>D</a:t>
            </a:r>
            <a:r>
              <a:rPr dirty="0" sz="900" spc="-20">
                <a:latin typeface="Tahoma"/>
                <a:cs typeface="Tahoma"/>
              </a:rPr>
              <a:t>o</a:t>
            </a:r>
            <a:r>
              <a:rPr dirty="0" sz="900" spc="-45">
                <a:latin typeface="Tahoma"/>
                <a:cs typeface="Tahoma"/>
              </a:rPr>
              <a:t>w</a:t>
            </a:r>
            <a:r>
              <a:rPr dirty="0" sz="900" spc="-30">
                <a:latin typeface="Tahoma"/>
                <a:cs typeface="Tahoma"/>
              </a:rPr>
              <a:t>nstream</a:t>
            </a:r>
            <a:r>
              <a:rPr dirty="0" sz="900" spc="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p</a:t>
            </a:r>
            <a:r>
              <a:rPr dirty="0" sz="900" spc="-15">
                <a:latin typeface="Tahoma"/>
                <a:cs typeface="Tahoma"/>
              </a:rPr>
              <a:t>ositio</a:t>
            </a:r>
            <a:r>
              <a:rPr dirty="0" sz="900" spc="-20">
                <a:latin typeface="Tahoma"/>
                <a:cs typeface="Tahoma"/>
              </a:rPr>
              <a:t>n</a:t>
            </a:r>
            <a:r>
              <a:rPr dirty="0" sz="900" spc="-5">
                <a:latin typeface="Tahoma"/>
                <a:cs typeface="Tahoma"/>
              </a:rPr>
              <a:t>=0.3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35">
                <a:latin typeface="Tahoma"/>
                <a:cs typeface="Tahoma"/>
              </a:rPr>
              <a:t>m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baseline="13888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13888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13888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172" sz="1350" spc="-52" i="1">
                <a:latin typeface="Verdana"/>
                <a:cs typeface="Verdana"/>
              </a:rPr>
              <a:t>R</a:t>
            </a:r>
            <a:r>
              <a:rPr dirty="0" sz="600" spc="-55" i="1">
                <a:latin typeface="Arial"/>
                <a:cs typeface="Arial"/>
              </a:rPr>
              <a:t>e</a:t>
            </a:r>
            <a:r>
              <a:rPr dirty="0" sz="600" i="1">
                <a:latin typeface="Arial"/>
                <a:cs typeface="Arial"/>
              </a:rPr>
              <a:t> </a:t>
            </a:r>
            <a:r>
              <a:rPr dirty="0" sz="600" spc="10" i="1">
                <a:latin typeface="Arial"/>
                <a:cs typeface="Arial"/>
              </a:rPr>
              <a:t> </a:t>
            </a:r>
            <a:r>
              <a:rPr dirty="0" baseline="6172" sz="1350" spc="82">
                <a:latin typeface="Tahoma"/>
                <a:cs typeface="Tahoma"/>
              </a:rPr>
              <a:t>=</a:t>
            </a:r>
            <a:r>
              <a:rPr dirty="0" baseline="6172" sz="1350" spc="-44">
                <a:latin typeface="Tahoma"/>
                <a:cs typeface="Tahoma"/>
              </a:rPr>
              <a:t> </a:t>
            </a:r>
            <a:r>
              <a:rPr dirty="0" baseline="6172" sz="1350" spc="-52">
                <a:latin typeface="Tahoma"/>
                <a:cs typeface="Tahoma"/>
              </a:rPr>
              <a:t>5</a:t>
            </a:r>
            <a:r>
              <a:rPr dirty="0" baseline="6172" sz="1350" spc="7" i="1">
                <a:latin typeface="Arial"/>
                <a:cs typeface="Arial"/>
              </a:rPr>
              <a:t>.</a:t>
            </a:r>
            <a:r>
              <a:rPr dirty="0" baseline="6172" sz="1350" spc="-52">
                <a:latin typeface="Tahoma"/>
                <a:cs typeface="Tahoma"/>
              </a:rPr>
              <a:t>7</a:t>
            </a:r>
            <a:r>
              <a:rPr dirty="0" baseline="6172" sz="1350" spc="-120">
                <a:latin typeface="Tahoma"/>
                <a:cs typeface="Tahoma"/>
              </a:rPr>
              <a:t> </a:t>
            </a:r>
            <a:r>
              <a:rPr dirty="0" baseline="6172" sz="1350" spc="-157" i="1">
                <a:latin typeface="Meiryo"/>
                <a:cs typeface="Meiryo"/>
              </a:rPr>
              <a:t>∗</a:t>
            </a:r>
            <a:r>
              <a:rPr dirty="0" baseline="6172" sz="1350" spc="-157" i="1">
                <a:latin typeface="Meiryo"/>
                <a:cs typeface="Meiryo"/>
              </a:rPr>
              <a:t> </a:t>
            </a:r>
            <a:r>
              <a:rPr dirty="0" baseline="6172" sz="1350" spc="-52">
                <a:latin typeface="Tahoma"/>
                <a:cs typeface="Tahoma"/>
              </a:rPr>
              <a:t>10</a:t>
            </a:r>
            <a:r>
              <a:rPr dirty="0" baseline="46296" sz="900" spc="-30">
                <a:latin typeface="Arial"/>
                <a:cs typeface="Arial"/>
              </a:rPr>
              <a:t>4</a:t>
            </a:r>
            <a:endParaRPr baseline="46296"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30">
                <a:latin typeface="Tahoma"/>
                <a:cs typeface="Tahoma"/>
              </a:rPr>
              <a:t>W</a:t>
            </a:r>
            <a:r>
              <a:rPr dirty="0" sz="900" spc="-5">
                <a:latin typeface="Tahoma"/>
                <a:cs typeface="Tahoma"/>
              </a:rPr>
              <a:t>all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tem</a:t>
            </a:r>
            <a:r>
              <a:rPr dirty="0" sz="900" spc="5">
                <a:latin typeface="Tahoma"/>
                <a:cs typeface="Tahoma"/>
              </a:rPr>
              <a:t>p</a:t>
            </a:r>
            <a:r>
              <a:rPr dirty="0" sz="900" spc="-20">
                <a:latin typeface="Tahoma"/>
                <a:cs typeface="Tahoma"/>
              </a:rPr>
              <a:t>erature=</a:t>
            </a:r>
            <a:r>
              <a:rPr dirty="0" sz="900" spc="20">
                <a:latin typeface="Tahoma"/>
                <a:cs typeface="Tahoma"/>
              </a:rPr>
              <a:t> </a:t>
            </a:r>
            <a:r>
              <a:rPr dirty="0" sz="900" spc="-35">
                <a:latin typeface="Tahoma"/>
                <a:cs typeface="Tahoma"/>
              </a:rPr>
              <a:t>60</a:t>
            </a:r>
            <a:r>
              <a:rPr dirty="0" baseline="37037" sz="900" spc="-30" i="1">
                <a:latin typeface="Arial"/>
                <a:cs typeface="Arial"/>
              </a:rPr>
              <a:t>o</a:t>
            </a:r>
            <a:r>
              <a:rPr dirty="0" baseline="37037" sz="900" spc="-120" i="1">
                <a:latin typeface="Arial"/>
                <a:cs typeface="Arial"/>
              </a:rPr>
              <a:t> </a:t>
            </a:r>
            <a:r>
              <a:rPr dirty="0" sz="900" spc="40">
                <a:latin typeface="Tahoma"/>
                <a:cs typeface="Tahoma"/>
              </a:rPr>
              <a:t>C</a:t>
            </a:r>
            <a:endParaRPr sz="900">
              <a:latin typeface="Tahoma"/>
              <a:cs typeface="Tahoma"/>
            </a:endParaRPr>
          </a:p>
          <a:p>
            <a:pPr marL="160655" marR="199390" indent="-148590">
              <a:lnSpc>
                <a:spcPct val="125499"/>
              </a:lnSpc>
              <a:spcBef>
                <a:spcPts val="29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35">
                <a:latin typeface="Tahoma"/>
                <a:cs typeface="Tahoma"/>
              </a:rPr>
              <a:t>30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p</a:t>
            </a:r>
            <a:r>
              <a:rPr dirty="0" sz="900" spc="-20">
                <a:latin typeface="Tahoma"/>
                <a:cs typeface="Tahoma"/>
              </a:rPr>
              <a:t>oints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5">
                <a:latin typeface="Tahoma"/>
                <a:cs typeface="Tahoma"/>
              </a:rPr>
              <a:t>l</a:t>
            </a:r>
            <a:r>
              <a:rPr dirty="0" sz="900" spc="-35">
                <a:latin typeface="Tahoma"/>
                <a:cs typeface="Tahoma"/>
              </a:rPr>
              <a:t>og</a:t>
            </a:r>
            <a:r>
              <a:rPr dirty="0" sz="900" spc="-60">
                <a:latin typeface="Tahoma"/>
                <a:cs typeface="Tahoma"/>
              </a:rPr>
              <a:t>a</a:t>
            </a:r>
            <a:r>
              <a:rPr dirty="0" sz="900" spc="-5">
                <a:latin typeface="Tahoma"/>
                <a:cs typeface="Tahoma"/>
              </a:rPr>
              <a:t>rithmicly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40">
                <a:latin typeface="Tahoma"/>
                <a:cs typeface="Tahoma"/>
              </a:rPr>
              <a:t>spaced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25">
                <a:latin typeface="Tahoma"/>
                <a:cs typeface="Tahoma"/>
              </a:rPr>
              <a:t>Sampled</a:t>
            </a:r>
            <a:r>
              <a:rPr dirty="0" sz="900" spc="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at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35">
                <a:latin typeface="Tahoma"/>
                <a:cs typeface="Tahoma"/>
              </a:rPr>
              <a:t>2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20">
                <a:latin typeface="Tahoma"/>
                <a:cs typeface="Tahoma"/>
              </a:rPr>
              <a:t>Hz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15">
                <a:latin typeface="Tahoma"/>
                <a:cs typeface="Tahoma"/>
              </a:rPr>
              <a:t>f</a:t>
            </a:r>
            <a:r>
              <a:rPr dirty="0" sz="900" spc="-50">
                <a:latin typeface="Tahoma"/>
                <a:cs typeface="Tahoma"/>
              </a:rPr>
              <a:t>o</a:t>
            </a:r>
            <a:r>
              <a:rPr dirty="0" sz="900" spc="-10">
                <a:latin typeface="Tahoma"/>
                <a:cs typeface="Tahoma"/>
              </a:rPr>
              <a:t>r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35">
                <a:latin typeface="Tahoma"/>
                <a:cs typeface="Tahoma"/>
              </a:rPr>
              <a:t>2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-15">
                <a:latin typeface="Tahoma"/>
                <a:cs typeface="Tahoma"/>
              </a:rPr>
              <a:t>min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10490"/>
            <a:ext cx="2498725" cy="0"/>
          </a:xfrm>
          <a:custGeom>
            <a:avLst/>
            <a:gdLst/>
            <a:ahLst/>
            <a:cxnLst/>
            <a:rect l="l" t="t" r="r" b="b"/>
            <a:pathLst>
              <a:path w="2498725" h="0">
                <a:moveTo>
                  <a:pt x="0" y="0"/>
                </a:moveTo>
                <a:lnTo>
                  <a:pt x="2498178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-12700" y="3316488"/>
            <a:ext cx="2787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>
                <a:solidFill>
                  <a:srgbClr val="0000CC"/>
                </a:solidFill>
                <a:latin typeface="Arial"/>
                <a:cs typeface="Arial"/>
              </a:rPr>
              <a:t>9/14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7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3755" rIns="0" bIns="0" rtlCol="0" vert="horz">
            <a:spAutoFit/>
          </a:bodyPr>
          <a:lstStyle/>
          <a:p>
            <a:pPr marL="685800">
              <a:lnSpc>
                <a:spcPct val="100000"/>
              </a:lnSpc>
            </a:pPr>
            <a:r>
              <a:rPr dirty="0" spc="15"/>
              <a:t>T</a:t>
            </a:r>
            <a:r>
              <a:rPr dirty="0" spc="-90"/>
              <a:t>em</a:t>
            </a:r>
            <a:r>
              <a:rPr dirty="0" spc="-30"/>
              <a:t>p</a:t>
            </a:r>
            <a:r>
              <a:rPr dirty="0" spc="-60"/>
              <a:t>erature</a:t>
            </a:r>
            <a:r>
              <a:rPr dirty="0" spc="114">
                <a:latin typeface="Times New Roman"/>
                <a:cs typeface="Times New Roman"/>
              </a:rPr>
              <a:t> </a:t>
            </a:r>
            <a:r>
              <a:rPr dirty="0" spc="-20"/>
              <a:t>Profile</a:t>
            </a:r>
          </a:p>
        </p:txBody>
      </p:sp>
      <p:sp>
        <p:nvSpPr>
          <p:cNvPr id="4" name="object 4"/>
          <p:cNvSpPr/>
          <p:nvPr/>
        </p:nvSpPr>
        <p:spPr>
          <a:xfrm>
            <a:off x="1596383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6383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6383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16555" y="1181404"/>
            <a:ext cx="0" cy="1082040"/>
          </a:xfrm>
          <a:custGeom>
            <a:avLst/>
            <a:gdLst/>
            <a:ahLst/>
            <a:cxnLst/>
            <a:rect l="l" t="t" r="r" b="b"/>
            <a:pathLst>
              <a:path w="0" h="1082039">
                <a:moveTo>
                  <a:pt x="0" y="0"/>
                </a:moveTo>
                <a:lnTo>
                  <a:pt x="0" y="108175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16555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973" y="2263159"/>
            <a:ext cx="2343785" cy="0"/>
          </a:xfrm>
          <a:custGeom>
            <a:avLst/>
            <a:gdLst/>
            <a:ahLst/>
            <a:cxnLst/>
            <a:rect l="l" t="t" r="r" b="b"/>
            <a:pathLst>
              <a:path w="2343785" h="0">
                <a:moveTo>
                  <a:pt x="0" y="0"/>
                </a:moveTo>
                <a:lnTo>
                  <a:pt x="2343582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16555" y="226315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737842" y="2066161"/>
            <a:ext cx="1078865" cy="0"/>
          </a:xfrm>
          <a:custGeom>
            <a:avLst/>
            <a:gdLst/>
            <a:ahLst/>
            <a:cxnLst/>
            <a:rect l="l" t="t" r="r" b="b"/>
            <a:pathLst>
              <a:path w="1078864" h="0">
                <a:moveTo>
                  <a:pt x="0" y="0"/>
                </a:moveTo>
                <a:lnTo>
                  <a:pt x="1078713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72973" y="206616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 h="0">
                <a:moveTo>
                  <a:pt x="0" y="0"/>
                </a:moveTo>
                <a:lnTo>
                  <a:pt x="157079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16555" y="206616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37842" y="1869598"/>
            <a:ext cx="1078865" cy="0"/>
          </a:xfrm>
          <a:custGeom>
            <a:avLst/>
            <a:gdLst/>
            <a:ahLst/>
            <a:cxnLst/>
            <a:rect l="l" t="t" r="r" b="b"/>
            <a:pathLst>
              <a:path w="1078864" h="0">
                <a:moveTo>
                  <a:pt x="0" y="0"/>
                </a:moveTo>
                <a:lnTo>
                  <a:pt x="1078713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72973" y="1869598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 h="0">
                <a:moveTo>
                  <a:pt x="0" y="0"/>
                </a:moveTo>
                <a:lnTo>
                  <a:pt x="157079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16555" y="186959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2973" y="1673034"/>
            <a:ext cx="2343785" cy="0"/>
          </a:xfrm>
          <a:custGeom>
            <a:avLst/>
            <a:gdLst/>
            <a:ahLst/>
            <a:cxnLst/>
            <a:rect l="l" t="t" r="r" b="b"/>
            <a:pathLst>
              <a:path w="2343785" h="0">
                <a:moveTo>
                  <a:pt x="0" y="0"/>
                </a:moveTo>
                <a:lnTo>
                  <a:pt x="2343582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816555" y="167303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72973" y="1476469"/>
            <a:ext cx="2343785" cy="0"/>
          </a:xfrm>
          <a:custGeom>
            <a:avLst/>
            <a:gdLst/>
            <a:ahLst/>
            <a:cxnLst/>
            <a:rect l="l" t="t" r="r" b="b"/>
            <a:pathLst>
              <a:path w="2343785" h="0">
                <a:moveTo>
                  <a:pt x="0" y="0"/>
                </a:moveTo>
                <a:lnTo>
                  <a:pt x="2343582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816555" y="14764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72973" y="1279905"/>
            <a:ext cx="2343785" cy="0"/>
          </a:xfrm>
          <a:custGeom>
            <a:avLst/>
            <a:gdLst/>
            <a:ahLst/>
            <a:cxnLst/>
            <a:rect l="l" t="t" r="r" b="b"/>
            <a:pathLst>
              <a:path w="2343785" h="0">
                <a:moveTo>
                  <a:pt x="0" y="0"/>
                </a:moveTo>
                <a:lnTo>
                  <a:pt x="2343582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816555" y="12799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2973" y="1181404"/>
            <a:ext cx="2343785" cy="0"/>
          </a:xfrm>
          <a:custGeom>
            <a:avLst/>
            <a:gdLst/>
            <a:ahLst/>
            <a:cxnLst/>
            <a:rect l="l" t="t" r="r" b="b"/>
            <a:pathLst>
              <a:path w="2343785" h="0">
                <a:moveTo>
                  <a:pt x="0" y="0"/>
                </a:moveTo>
                <a:lnTo>
                  <a:pt x="234358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72973" y="1181404"/>
            <a:ext cx="0" cy="1082040"/>
          </a:xfrm>
          <a:custGeom>
            <a:avLst/>
            <a:gdLst/>
            <a:ahLst/>
            <a:cxnLst/>
            <a:rect l="l" t="t" r="r" b="b"/>
            <a:pathLst>
              <a:path w="0" h="1082039">
                <a:moveTo>
                  <a:pt x="0" y="0"/>
                </a:moveTo>
                <a:lnTo>
                  <a:pt x="0" y="108175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596383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40408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40408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540408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77924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77924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77924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07197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07197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07197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25619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25619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25619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228858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228858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228858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110830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110830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110830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58093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958093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958094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43305" y="1181837"/>
            <a:ext cx="0" cy="650240"/>
          </a:xfrm>
          <a:custGeom>
            <a:avLst/>
            <a:gdLst/>
            <a:ahLst/>
            <a:cxnLst/>
            <a:rect l="l" t="t" r="r" b="b"/>
            <a:pathLst>
              <a:path w="0" h="650239">
                <a:moveTo>
                  <a:pt x="0" y="0"/>
                </a:moveTo>
                <a:lnTo>
                  <a:pt x="0" y="6500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43305" y="2148171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49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43305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1506010" y="2304111"/>
            <a:ext cx="118110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10</a:t>
            </a:r>
            <a:endParaRPr sz="6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98435" y="2273932"/>
            <a:ext cx="88900" cy="81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20">
                <a:latin typeface="Arial"/>
                <a:cs typeface="Arial"/>
              </a:rPr>
              <a:t>−1</a:t>
            </a:r>
            <a:endParaRPr sz="4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963477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963477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178265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78265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331002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331002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449029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449029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545791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545791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627369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627369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698096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698096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760580" y="1181837"/>
            <a:ext cx="0" cy="1081405"/>
          </a:xfrm>
          <a:custGeom>
            <a:avLst/>
            <a:gdLst/>
            <a:ahLst/>
            <a:cxnLst/>
            <a:rect l="l" t="t" r="r" b="b"/>
            <a:pathLst>
              <a:path w="0" h="1081405">
                <a:moveTo>
                  <a:pt x="0" y="0"/>
                </a:moveTo>
                <a:lnTo>
                  <a:pt x="0" y="1081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760580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816555" y="118183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2742241" y="2304111"/>
            <a:ext cx="118110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10</a:t>
            </a:r>
            <a:endParaRPr sz="6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834665" y="2273932"/>
            <a:ext cx="56515" cy="81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20">
                <a:latin typeface="Arial"/>
                <a:cs typeface="Arial"/>
              </a:rPr>
              <a:t>0</a:t>
            </a:r>
            <a:endParaRPr sz="4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99091" y="2216894"/>
            <a:ext cx="71755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29665" y="2019894"/>
            <a:ext cx="141605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0.2</a:t>
            </a:r>
            <a:endParaRPr sz="6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29665" y="1823329"/>
            <a:ext cx="141605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0.4</a:t>
            </a:r>
            <a:endParaRPr sz="6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29665" y="1626765"/>
            <a:ext cx="141605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0.6</a:t>
            </a:r>
            <a:endParaRPr sz="6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29665" y="1430201"/>
            <a:ext cx="141605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0.8</a:t>
            </a:r>
            <a:endParaRPr sz="6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99091" y="1233636"/>
            <a:ext cx="71755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1</a:t>
            </a:r>
            <a:endParaRPr sz="65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08553" y="1298994"/>
            <a:ext cx="2308860" cy="963294"/>
          </a:xfrm>
          <a:custGeom>
            <a:avLst/>
            <a:gdLst/>
            <a:ahLst/>
            <a:cxnLst/>
            <a:rect l="l" t="t" r="r" b="b"/>
            <a:pathLst>
              <a:path w="2308860" h="963294">
                <a:moveTo>
                  <a:pt x="0" y="0"/>
                </a:moveTo>
                <a:lnTo>
                  <a:pt x="57277" y="2171"/>
                </a:lnTo>
                <a:lnTo>
                  <a:pt x="114552" y="4342"/>
                </a:lnTo>
                <a:lnTo>
                  <a:pt x="172267" y="6946"/>
                </a:lnTo>
                <a:lnTo>
                  <a:pt x="229544" y="9981"/>
                </a:lnTo>
                <a:lnTo>
                  <a:pt x="286821" y="13454"/>
                </a:lnTo>
                <a:lnTo>
                  <a:pt x="344098" y="17360"/>
                </a:lnTo>
                <a:lnTo>
                  <a:pt x="401375" y="21265"/>
                </a:lnTo>
                <a:lnTo>
                  <a:pt x="458652" y="26035"/>
                </a:lnTo>
                <a:lnTo>
                  <a:pt x="515929" y="30809"/>
                </a:lnTo>
                <a:lnTo>
                  <a:pt x="573206" y="36886"/>
                </a:lnTo>
                <a:lnTo>
                  <a:pt x="630483" y="42957"/>
                </a:lnTo>
                <a:lnTo>
                  <a:pt x="687760" y="50336"/>
                </a:lnTo>
                <a:lnTo>
                  <a:pt x="745037" y="58146"/>
                </a:lnTo>
                <a:lnTo>
                  <a:pt x="802314" y="66826"/>
                </a:lnTo>
                <a:lnTo>
                  <a:pt x="859591" y="76803"/>
                </a:lnTo>
                <a:lnTo>
                  <a:pt x="916868" y="87654"/>
                </a:lnTo>
                <a:lnTo>
                  <a:pt x="974145" y="99802"/>
                </a:lnTo>
                <a:lnTo>
                  <a:pt x="1031422" y="113252"/>
                </a:lnTo>
                <a:lnTo>
                  <a:pt x="1088699" y="128008"/>
                </a:lnTo>
                <a:lnTo>
                  <a:pt x="1145976" y="144931"/>
                </a:lnTo>
                <a:lnTo>
                  <a:pt x="1203253" y="163588"/>
                </a:lnTo>
                <a:lnTo>
                  <a:pt x="1260530" y="183984"/>
                </a:lnTo>
                <a:lnTo>
                  <a:pt x="1317807" y="206978"/>
                </a:lnTo>
                <a:lnTo>
                  <a:pt x="1375084" y="232148"/>
                </a:lnTo>
                <a:lnTo>
                  <a:pt x="1432361" y="260350"/>
                </a:lnTo>
                <a:lnTo>
                  <a:pt x="1489638" y="291159"/>
                </a:lnTo>
                <a:lnTo>
                  <a:pt x="1547347" y="325437"/>
                </a:lnTo>
                <a:lnTo>
                  <a:pt x="1604624" y="362756"/>
                </a:lnTo>
                <a:lnTo>
                  <a:pt x="1661901" y="403979"/>
                </a:lnTo>
                <a:lnTo>
                  <a:pt x="1719178" y="448671"/>
                </a:lnTo>
                <a:lnTo>
                  <a:pt x="1776455" y="497705"/>
                </a:lnTo>
                <a:lnTo>
                  <a:pt x="1833732" y="549775"/>
                </a:lnTo>
                <a:lnTo>
                  <a:pt x="1891009" y="605751"/>
                </a:lnTo>
                <a:lnTo>
                  <a:pt x="1948286" y="664762"/>
                </a:lnTo>
                <a:lnTo>
                  <a:pt x="2005563" y="725511"/>
                </a:lnTo>
                <a:lnTo>
                  <a:pt x="2062840" y="786693"/>
                </a:lnTo>
                <a:lnTo>
                  <a:pt x="2120117" y="845705"/>
                </a:lnTo>
                <a:lnTo>
                  <a:pt x="2177394" y="899077"/>
                </a:lnTo>
                <a:lnTo>
                  <a:pt x="2234671" y="940733"/>
                </a:lnTo>
                <a:lnTo>
                  <a:pt x="2291948" y="962862"/>
                </a:lnTo>
                <a:lnTo>
                  <a:pt x="2308439" y="960259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92932" y="128337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6" y="31242"/>
                </a:lnTo>
                <a:lnTo>
                  <a:pt x="15621" y="31242"/>
                </a:lnTo>
                <a:lnTo>
                  <a:pt x="6995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5" y="0"/>
                </a:lnTo>
                <a:lnTo>
                  <a:pt x="15621" y="0"/>
                </a:lnTo>
                <a:lnTo>
                  <a:pt x="24246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50209" y="128554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6" y="31242"/>
                </a:lnTo>
                <a:lnTo>
                  <a:pt x="15621" y="31242"/>
                </a:lnTo>
                <a:lnTo>
                  <a:pt x="6995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5" y="0"/>
                </a:lnTo>
                <a:lnTo>
                  <a:pt x="15621" y="0"/>
                </a:lnTo>
                <a:lnTo>
                  <a:pt x="24246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07485" y="128771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8" y="31242"/>
                </a:lnTo>
                <a:lnTo>
                  <a:pt x="15621" y="31242"/>
                </a:lnTo>
                <a:lnTo>
                  <a:pt x="6998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8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65200" y="129031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722477" y="129335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79754" y="129682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37031" y="130073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94308" y="130463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951585" y="13094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008862" y="131418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066139" y="132025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23416" y="132633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80693" y="133370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237970" y="134152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295247" y="135020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352524" y="13601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409801" y="137102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467078" y="13831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524355" y="139662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581632" y="141138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638909" y="142830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696186" y="144696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753463" y="146735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810740" y="149035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868017" y="151552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925294" y="154372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982571" y="157453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3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3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040280" y="160881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8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8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097557" y="164612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154834" y="168735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212111" y="173204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269388" y="178107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326665" y="183314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383942" y="188912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3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3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441219" y="194813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6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6"/>
                </a:lnTo>
                <a:lnTo>
                  <a:pt x="0" y="15621"/>
                </a:lnTo>
                <a:lnTo>
                  <a:pt x="0" y="6995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5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498496" y="200888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6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6"/>
                </a:lnTo>
                <a:lnTo>
                  <a:pt x="0" y="15621"/>
                </a:lnTo>
                <a:lnTo>
                  <a:pt x="0" y="6995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5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555773" y="207006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6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6"/>
                </a:lnTo>
                <a:lnTo>
                  <a:pt x="0" y="15621"/>
                </a:lnTo>
                <a:lnTo>
                  <a:pt x="0" y="6995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5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613050" y="212907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6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6"/>
                </a:lnTo>
                <a:lnTo>
                  <a:pt x="0" y="15621"/>
                </a:lnTo>
                <a:lnTo>
                  <a:pt x="0" y="6995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5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670327" y="218245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6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6"/>
                </a:lnTo>
                <a:lnTo>
                  <a:pt x="0" y="15621"/>
                </a:lnTo>
                <a:lnTo>
                  <a:pt x="0" y="6995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5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727604" y="222410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6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6"/>
                </a:lnTo>
                <a:lnTo>
                  <a:pt x="0" y="15621"/>
                </a:lnTo>
                <a:lnTo>
                  <a:pt x="0" y="6995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5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784881" y="224623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6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6"/>
                </a:lnTo>
                <a:lnTo>
                  <a:pt x="0" y="15621"/>
                </a:lnTo>
                <a:lnTo>
                  <a:pt x="0" y="6995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5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08553" y="1279905"/>
            <a:ext cx="2308860" cy="979805"/>
          </a:xfrm>
          <a:custGeom>
            <a:avLst/>
            <a:gdLst/>
            <a:ahLst/>
            <a:cxnLst/>
            <a:rect l="l" t="t" r="r" b="b"/>
            <a:pathLst>
              <a:path w="2308860" h="979805">
                <a:moveTo>
                  <a:pt x="0" y="0"/>
                </a:moveTo>
                <a:lnTo>
                  <a:pt x="57277" y="1301"/>
                </a:lnTo>
                <a:lnTo>
                  <a:pt x="114552" y="1301"/>
                </a:lnTo>
                <a:lnTo>
                  <a:pt x="172267" y="3035"/>
                </a:lnTo>
                <a:lnTo>
                  <a:pt x="229544" y="3905"/>
                </a:lnTo>
                <a:lnTo>
                  <a:pt x="286821" y="7810"/>
                </a:lnTo>
                <a:lnTo>
                  <a:pt x="344098" y="11278"/>
                </a:lnTo>
                <a:lnTo>
                  <a:pt x="401375" y="13881"/>
                </a:lnTo>
                <a:lnTo>
                  <a:pt x="458652" y="19958"/>
                </a:lnTo>
                <a:lnTo>
                  <a:pt x="515929" y="24733"/>
                </a:lnTo>
                <a:lnTo>
                  <a:pt x="573206" y="31674"/>
                </a:lnTo>
                <a:lnTo>
                  <a:pt x="630483" y="36881"/>
                </a:lnTo>
                <a:lnTo>
                  <a:pt x="687760" y="39484"/>
                </a:lnTo>
                <a:lnTo>
                  <a:pt x="745037" y="45993"/>
                </a:lnTo>
                <a:lnTo>
                  <a:pt x="802314" y="57277"/>
                </a:lnTo>
                <a:lnTo>
                  <a:pt x="859591" y="65951"/>
                </a:lnTo>
                <a:lnTo>
                  <a:pt x="916868" y="76365"/>
                </a:lnTo>
                <a:lnTo>
                  <a:pt x="974145" y="85915"/>
                </a:lnTo>
                <a:lnTo>
                  <a:pt x="1031422" y="97193"/>
                </a:lnTo>
                <a:lnTo>
                  <a:pt x="1088699" y="102838"/>
                </a:lnTo>
                <a:lnTo>
                  <a:pt x="1145976" y="122796"/>
                </a:lnTo>
                <a:lnTo>
                  <a:pt x="1203253" y="139287"/>
                </a:lnTo>
                <a:lnTo>
                  <a:pt x="1260530" y="156210"/>
                </a:lnTo>
                <a:lnTo>
                  <a:pt x="1317807" y="171831"/>
                </a:lnTo>
                <a:lnTo>
                  <a:pt x="1375084" y="197428"/>
                </a:lnTo>
                <a:lnTo>
                  <a:pt x="1432361" y="227368"/>
                </a:lnTo>
                <a:lnTo>
                  <a:pt x="1489638" y="259912"/>
                </a:lnTo>
                <a:lnTo>
                  <a:pt x="1547347" y="296361"/>
                </a:lnTo>
                <a:lnTo>
                  <a:pt x="1604624" y="337585"/>
                </a:lnTo>
                <a:lnTo>
                  <a:pt x="1661901" y="382277"/>
                </a:lnTo>
                <a:lnTo>
                  <a:pt x="1719178" y="427838"/>
                </a:lnTo>
                <a:lnTo>
                  <a:pt x="1776455" y="485552"/>
                </a:lnTo>
                <a:lnTo>
                  <a:pt x="1833732" y="548901"/>
                </a:lnTo>
                <a:lnTo>
                  <a:pt x="1891009" y="615727"/>
                </a:lnTo>
                <a:lnTo>
                  <a:pt x="1948286" y="701642"/>
                </a:lnTo>
                <a:lnTo>
                  <a:pt x="2005563" y="790161"/>
                </a:lnTo>
                <a:lnTo>
                  <a:pt x="2062840" y="858285"/>
                </a:lnTo>
                <a:lnTo>
                  <a:pt x="2120117" y="905148"/>
                </a:lnTo>
                <a:lnTo>
                  <a:pt x="2177394" y="941597"/>
                </a:lnTo>
                <a:lnTo>
                  <a:pt x="2234671" y="967632"/>
                </a:lnTo>
                <a:lnTo>
                  <a:pt x="2291948" y="978479"/>
                </a:lnTo>
                <a:lnTo>
                  <a:pt x="2308439" y="979348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97706" y="126905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6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97706" y="126905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6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54983" y="127035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6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4983" y="127035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6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12260" y="127035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12260" y="127035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69969" y="127209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69969" y="127209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27246" y="1272959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27246" y="1272959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84523" y="127686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84523" y="127686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41800" y="128033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41800" y="128033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99077" y="128294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99077" y="128294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56354" y="128901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956354" y="128901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013631" y="129378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013631" y="129378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070908" y="1300733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070908" y="1300733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128185" y="1305940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128185" y="1305940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185462" y="130854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185462" y="130854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242739" y="131505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242739" y="131505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300016" y="132633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300016" y="132633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357293" y="133501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357293" y="133501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414570" y="134542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414570" y="134542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471847" y="1354969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471847" y="1354969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529124" y="1366253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529124" y="1366253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1586401" y="137189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1586401" y="137189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643678" y="139185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643678" y="139185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700955" y="140834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700955" y="140834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758232" y="142526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758232" y="142526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815509" y="144088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815509" y="144088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872786" y="146648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872786" y="146648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930063" y="149642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930063" y="149642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987340" y="152897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7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987340" y="152897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7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045055" y="156542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045055" y="156542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2102332" y="160664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2102332" y="160664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2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2159609" y="165133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2159609" y="165133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2216886" y="169689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2216886" y="169689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274163" y="175460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274163" y="175460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331440" y="1817960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331440" y="1817960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388717" y="188478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388717" y="1884782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7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445994" y="197069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6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445994" y="197069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6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2503271" y="205921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6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2503271" y="2059217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6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560548" y="2127343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2560548" y="2127343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2617825" y="217420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2617825" y="217420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2675102" y="221065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675102" y="221065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732379" y="2236690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2732379" y="2236690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2789656" y="224753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6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2789656" y="224753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6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472973" y="1303337"/>
            <a:ext cx="2344420" cy="823594"/>
          </a:xfrm>
          <a:custGeom>
            <a:avLst/>
            <a:gdLst/>
            <a:ahLst/>
            <a:cxnLst/>
            <a:rect l="l" t="t" r="r" b="b"/>
            <a:pathLst>
              <a:path w="2344420" h="823594">
                <a:moveTo>
                  <a:pt x="0" y="0"/>
                </a:moveTo>
                <a:lnTo>
                  <a:pt x="4338" y="0"/>
                </a:lnTo>
                <a:lnTo>
                  <a:pt x="111517" y="2603"/>
                </a:lnTo>
                <a:lnTo>
                  <a:pt x="210013" y="5639"/>
                </a:lnTo>
                <a:lnTo>
                  <a:pt x="302006" y="9112"/>
                </a:lnTo>
                <a:lnTo>
                  <a:pt x="388353" y="13017"/>
                </a:lnTo>
                <a:lnTo>
                  <a:pt x="470363" y="16922"/>
                </a:lnTo>
                <a:lnTo>
                  <a:pt x="548906" y="21692"/>
                </a:lnTo>
                <a:lnTo>
                  <a:pt x="624840" y="26467"/>
                </a:lnTo>
                <a:lnTo>
                  <a:pt x="698170" y="32543"/>
                </a:lnTo>
                <a:lnTo>
                  <a:pt x="769334" y="38615"/>
                </a:lnTo>
                <a:lnTo>
                  <a:pt x="838759" y="45993"/>
                </a:lnTo>
                <a:lnTo>
                  <a:pt x="906887" y="53803"/>
                </a:lnTo>
                <a:lnTo>
                  <a:pt x="973709" y="62484"/>
                </a:lnTo>
                <a:lnTo>
                  <a:pt x="1039228" y="72460"/>
                </a:lnTo>
                <a:lnTo>
                  <a:pt x="1103884" y="83312"/>
                </a:lnTo>
                <a:lnTo>
                  <a:pt x="1168101" y="95459"/>
                </a:lnTo>
                <a:lnTo>
                  <a:pt x="1231023" y="108909"/>
                </a:lnTo>
                <a:lnTo>
                  <a:pt x="1293507" y="123666"/>
                </a:lnTo>
                <a:lnTo>
                  <a:pt x="1355553" y="140589"/>
                </a:lnTo>
                <a:lnTo>
                  <a:pt x="1416736" y="159245"/>
                </a:lnTo>
                <a:lnTo>
                  <a:pt x="1477486" y="179641"/>
                </a:lnTo>
                <a:lnTo>
                  <a:pt x="1538236" y="202635"/>
                </a:lnTo>
                <a:lnTo>
                  <a:pt x="1598549" y="227806"/>
                </a:lnTo>
                <a:lnTo>
                  <a:pt x="1658429" y="256007"/>
                </a:lnTo>
                <a:lnTo>
                  <a:pt x="1717877" y="286817"/>
                </a:lnTo>
                <a:lnTo>
                  <a:pt x="1777320" y="321094"/>
                </a:lnTo>
                <a:lnTo>
                  <a:pt x="1836337" y="358413"/>
                </a:lnTo>
                <a:lnTo>
                  <a:pt x="1895348" y="399637"/>
                </a:lnTo>
                <a:lnTo>
                  <a:pt x="1953926" y="444328"/>
                </a:lnTo>
                <a:lnTo>
                  <a:pt x="2012505" y="493363"/>
                </a:lnTo>
                <a:lnTo>
                  <a:pt x="2071084" y="545433"/>
                </a:lnTo>
                <a:lnTo>
                  <a:pt x="2129663" y="601408"/>
                </a:lnTo>
                <a:lnTo>
                  <a:pt x="2187809" y="660419"/>
                </a:lnTo>
                <a:lnTo>
                  <a:pt x="2245950" y="721168"/>
                </a:lnTo>
                <a:lnTo>
                  <a:pt x="2304097" y="782350"/>
                </a:lnTo>
                <a:lnTo>
                  <a:pt x="2344019" y="823138"/>
                </a:lnTo>
              </a:path>
            </a:pathLst>
          </a:custGeom>
          <a:ln w="1041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693838" y="1279905"/>
            <a:ext cx="2123440" cy="983615"/>
          </a:xfrm>
          <a:custGeom>
            <a:avLst/>
            <a:gdLst/>
            <a:ahLst/>
            <a:cxnLst/>
            <a:rect l="l" t="t" r="r" b="b"/>
            <a:pathLst>
              <a:path w="2123440" h="983614">
                <a:moveTo>
                  <a:pt x="0" y="0"/>
                </a:moveTo>
                <a:lnTo>
                  <a:pt x="21260" y="1301"/>
                </a:lnTo>
                <a:lnTo>
                  <a:pt x="43822" y="1301"/>
                </a:lnTo>
                <a:lnTo>
                  <a:pt x="68123" y="2603"/>
                </a:lnTo>
                <a:lnTo>
                  <a:pt x="93726" y="3905"/>
                </a:lnTo>
                <a:lnTo>
                  <a:pt x="121062" y="3905"/>
                </a:lnTo>
                <a:lnTo>
                  <a:pt x="149701" y="5207"/>
                </a:lnTo>
                <a:lnTo>
                  <a:pt x="180073" y="6071"/>
                </a:lnTo>
                <a:lnTo>
                  <a:pt x="211747" y="10414"/>
                </a:lnTo>
                <a:lnTo>
                  <a:pt x="245161" y="13881"/>
                </a:lnTo>
                <a:lnTo>
                  <a:pt x="280308" y="16485"/>
                </a:lnTo>
                <a:lnTo>
                  <a:pt x="316757" y="22561"/>
                </a:lnTo>
                <a:lnTo>
                  <a:pt x="354508" y="26899"/>
                </a:lnTo>
                <a:lnTo>
                  <a:pt x="393560" y="33845"/>
                </a:lnTo>
                <a:lnTo>
                  <a:pt x="433914" y="39484"/>
                </a:lnTo>
                <a:lnTo>
                  <a:pt x="475570" y="42088"/>
                </a:lnTo>
                <a:lnTo>
                  <a:pt x="518528" y="48596"/>
                </a:lnTo>
                <a:lnTo>
                  <a:pt x="562356" y="59443"/>
                </a:lnTo>
                <a:lnTo>
                  <a:pt x="607479" y="68123"/>
                </a:lnTo>
                <a:lnTo>
                  <a:pt x="653478" y="78537"/>
                </a:lnTo>
                <a:lnTo>
                  <a:pt x="700773" y="88081"/>
                </a:lnTo>
                <a:lnTo>
                  <a:pt x="748506" y="99365"/>
                </a:lnTo>
                <a:lnTo>
                  <a:pt x="797535" y="105004"/>
                </a:lnTo>
                <a:lnTo>
                  <a:pt x="847001" y="124968"/>
                </a:lnTo>
                <a:lnTo>
                  <a:pt x="896905" y="141453"/>
                </a:lnTo>
                <a:lnTo>
                  <a:pt x="947674" y="158376"/>
                </a:lnTo>
                <a:lnTo>
                  <a:pt x="999306" y="173997"/>
                </a:lnTo>
                <a:lnTo>
                  <a:pt x="1051376" y="199167"/>
                </a:lnTo>
                <a:lnTo>
                  <a:pt x="1103884" y="229540"/>
                </a:lnTo>
                <a:lnTo>
                  <a:pt x="1156818" y="261651"/>
                </a:lnTo>
                <a:lnTo>
                  <a:pt x="1210190" y="298100"/>
                </a:lnTo>
                <a:lnTo>
                  <a:pt x="1263999" y="339319"/>
                </a:lnTo>
                <a:lnTo>
                  <a:pt x="1317803" y="383578"/>
                </a:lnTo>
                <a:lnTo>
                  <a:pt x="1372044" y="429140"/>
                </a:lnTo>
                <a:lnTo>
                  <a:pt x="1426718" y="486854"/>
                </a:lnTo>
                <a:lnTo>
                  <a:pt x="1481823" y="550202"/>
                </a:lnTo>
                <a:lnTo>
                  <a:pt x="1536929" y="617029"/>
                </a:lnTo>
                <a:lnTo>
                  <a:pt x="1592472" y="702508"/>
                </a:lnTo>
                <a:lnTo>
                  <a:pt x="1648015" y="790594"/>
                </a:lnTo>
                <a:lnTo>
                  <a:pt x="1703553" y="858718"/>
                </a:lnTo>
                <a:lnTo>
                  <a:pt x="1759528" y="905148"/>
                </a:lnTo>
                <a:lnTo>
                  <a:pt x="1815503" y="941597"/>
                </a:lnTo>
                <a:lnTo>
                  <a:pt x="1871916" y="967632"/>
                </a:lnTo>
                <a:lnTo>
                  <a:pt x="1927891" y="978479"/>
                </a:lnTo>
                <a:lnTo>
                  <a:pt x="1984299" y="982384"/>
                </a:lnTo>
                <a:lnTo>
                  <a:pt x="2040706" y="981083"/>
                </a:lnTo>
                <a:lnTo>
                  <a:pt x="2097551" y="981518"/>
                </a:lnTo>
                <a:lnTo>
                  <a:pt x="2123154" y="983253"/>
                </a:lnTo>
              </a:path>
            </a:pathLst>
          </a:custGeom>
          <a:ln w="1041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 txBox="1"/>
          <p:nvPr/>
        </p:nvSpPr>
        <p:spPr>
          <a:xfrm>
            <a:off x="883774" y="1010443"/>
            <a:ext cx="153352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15">
                <a:latin typeface="Georgia"/>
                <a:cs typeface="Georgia"/>
              </a:rPr>
              <a:t>T</a:t>
            </a:r>
            <a:r>
              <a:rPr dirty="0" sz="800" spc="-35">
                <a:latin typeface="Georgia"/>
                <a:cs typeface="Georgia"/>
              </a:rPr>
              <a:t>e</a:t>
            </a:r>
            <a:r>
              <a:rPr dirty="0" sz="800" spc="-30">
                <a:latin typeface="Georgia"/>
                <a:cs typeface="Georgia"/>
              </a:rPr>
              <a:t>m</a:t>
            </a:r>
            <a:r>
              <a:rPr dirty="0" sz="800" spc="20">
                <a:latin typeface="Georgia"/>
                <a:cs typeface="Georgia"/>
              </a:rPr>
              <a:t>p</a:t>
            </a:r>
            <a:r>
              <a:rPr dirty="0" sz="800" spc="-35">
                <a:latin typeface="Georgia"/>
                <a:cs typeface="Georgia"/>
              </a:rPr>
              <a:t>e</a:t>
            </a:r>
            <a:r>
              <a:rPr dirty="0" sz="800" spc="-5">
                <a:latin typeface="Georgia"/>
                <a:cs typeface="Georgia"/>
              </a:rPr>
              <a:t>r</a:t>
            </a:r>
            <a:r>
              <a:rPr dirty="0" sz="800" spc="10">
                <a:latin typeface="Georgia"/>
                <a:cs typeface="Georgia"/>
              </a:rPr>
              <a:t>a</a:t>
            </a:r>
            <a:r>
              <a:rPr dirty="0" sz="800" spc="45">
                <a:latin typeface="Georgia"/>
                <a:cs typeface="Georgia"/>
              </a:rPr>
              <a:t>t</a:t>
            </a:r>
            <a:r>
              <a:rPr dirty="0" sz="800" spc="-10">
                <a:latin typeface="Georgia"/>
                <a:cs typeface="Georgia"/>
              </a:rPr>
              <a:t>u</a:t>
            </a:r>
            <a:r>
              <a:rPr dirty="0" sz="800" spc="-5">
                <a:latin typeface="Georgia"/>
                <a:cs typeface="Georgia"/>
              </a:rPr>
              <a:t>r</a:t>
            </a:r>
            <a:r>
              <a:rPr dirty="0" sz="800" spc="-25">
                <a:latin typeface="Georgia"/>
                <a:cs typeface="Georgia"/>
              </a:rPr>
              <a:t>e</a:t>
            </a:r>
            <a:r>
              <a:rPr dirty="0" sz="800" spc="75">
                <a:latin typeface="Georgia"/>
                <a:cs typeface="Georgia"/>
              </a:rPr>
              <a:t> </a:t>
            </a:r>
            <a:r>
              <a:rPr dirty="0" sz="800" spc="60">
                <a:latin typeface="Georgia"/>
                <a:cs typeface="Georgia"/>
              </a:rPr>
              <a:t>P</a:t>
            </a:r>
            <a:r>
              <a:rPr dirty="0" sz="800" spc="-5">
                <a:latin typeface="Georgia"/>
                <a:cs typeface="Georgia"/>
              </a:rPr>
              <a:t>r</a:t>
            </a:r>
            <a:r>
              <a:rPr dirty="0" sz="800" spc="-15">
                <a:latin typeface="Georgia"/>
                <a:cs typeface="Georgia"/>
              </a:rPr>
              <a:t>o</a:t>
            </a:r>
            <a:r>
              <a:rPr dirty="0" sz="800" spc="25">
                <a:latin typeface="Arial"/>
                <a:cs typeface="Arial"/>
              </a:rPr>
              <a:t>fi</a:t>
            </a:r>
            <a:r>
              <a:rPr dirty="0" sz="800" spc="-5">
                <a:latin typeface="Georgia"/>
                <a:cs typeface="Georgia"/>
              </a:rPr>
              <a:t>l</a:t>
            </a:r>
            <a:r>
              <a:rPr dirty="0" sz="800" spc="-25">
                <a:latin typeface="Georgia"/>
                <a:cs typeface="Georgia"/>
              </a:rPr>
              <a:t>e</a:t>
            </a:r>
            <a:r>
              <a:rPr dirty="0" sz="800" spc="75">
                <a:latin typeface="Georgia"/>
                <a:cs typeface="Georgia"/>
              </a:rPr>
              <a:t> </a:t>
            </a:r>
            <a:r>
              <a:rPr dirty="0" sz="800" spc="70">
                <a:latin typeface="Georgia"/>
                <a:cs typeface="Georgia"/>
              </a:rPr>
              <a:t>C</a:t>
            </a:r>
            <a:r>
              <a:rPr dirty="0" sz="800" spc="-15">
                <a:latin typeface="Georgia"/>
                <a:cs typeface="Georgia"/>
              </a:rPr>
              <a:t>o</a:t>
            </a:r>
            <a:r>
              <a:rPr dirty="0" sz="800" spc="-30">
                <a:latin typeface="Georgia"/>
                <a:cs typeface="Georgia"/>
              </a:rPr>
              <a:t>m</a:t>
            </a:r>
            <a:r>
              <a:rPr dirty="0" sz="800" spc="-5">
                <a:latin typeface="Georgia"/>
                <a:cs typeface="Georgia"/>
              </a:rPr>
              <a:t>p</a:t>
            </a:r>
            <a:r>
              <a:rPr dirty="0" sz="800" spc="10">
                <a:latin typeface="Georgia"/>
                <a:cs typeface="Georgia"/>
              </a:rPr>
              <a:t>a</a:t>
            </a:r>
            <a:r>
              <a:rPr dirty="0" sz="800" spc="-5">
                <a:latin typeface="Georgia"/>
                <a:cs typeface="Georgia"/>
              </a:rPr>
              <a:t>r</a:t>
            </a:r>
            <a:r>
              <a:rPr dirty="0" sz="800" spc="-10">
                <a:latin typeface="Georgia"/>
                <a:cs typeface="Georgia"/>
              </a:rPr>
              <a:t>i</a:t>
            </a:r>
            <a:r>
              <a:rPr dirty="0" sz="800" spc="-20">
                <a:latin typeface="Georgia"/>
                <a:cs typeface="Georgia"/>
              </a:rPr>
              <a:t>s</a:t>
            </a:r>
            <a:r>
              <a:rPr dirty="0" sz="800" spc="-15">
                <a:latin typeface="Georgia"/>
                <a:cs typeface="Georgia"/>
              </a:rPr>
              <a:t>o</a:t>
            </a:r>
            <a:r>
              <a:rPr dirty="0" sz="800" spc="-20">
                <a:latin typeface="Georgia"/>
                <a:cs typeface="Georgia"/>
              </a:rPr>
              <a:t>n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1581947" y="2360959"/>
            <a:ext cx="109855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35">
                <a:latin typeface="Arial"/>
                <a:cs typeface="Arial"/>
              </a:rPr>
              <a:t>η</a:t>
            </a:r>
            <a:r>
              <a:rPr dirty="0" baseline="-11111" sz="750" spc="7">
                <a:latin typeface="Tahoma"/>
                <a:cs typeface="Tahoma"/>
              </a:rPr>
              <a:t>T</a:t>
            </a:r>
            <a:endParaRPr baseline="-11111" sz="750">
              <a:latin typeface="Tahoma"/>
              <a:cs typeface="Tahoma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33620" y="1689706"/>
            <a:ext cx="119380" cy="698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>
                <a:latin typeface="Arial"/>
                <a:cs typeface="Arial"/>
              </a:rPr>
              <a:t>θ</a:t>
            </a:r>
            <a:endParaRPr sz="700">
              <a:latin typeface="Arial"/>
              <a:cs typeface="Arial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630052" y="1831846"/>
            <a:ext cx="1108075" cy="316865"/>
          </a:xfrm>
          <a:custGeom>
            <a:avLst/>
            <a:gdLst/>
            <a:ahLst/>
            <a:cxnLst/>
            <a:rect l="l" t="t" r="r" b="b"/>
            <a:pathLst>
              <a:path w="1108075" h="316864">
                <a:moveTo>
                  <a:pt x="0" y="316325"/>
                </a:moveTo>
                <a:lnTo>
                  <a:pt x="1107789" y="316325"/>
                </a:lnTo>
                <a:lnTo>
                  <a:pt x="1107789" y="0"/>
                </a:lnTo>
                <a:lnTo>
                  <a:pt x="0" y="0"/>
                </a:lnTo>
                <a:lnTo>
                  <a:pt x="0" y="3163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630052" y="1831847"/>
            <a:ext cx="1108075" cy="316865"/>
          </a:xfrm>
          <a:custGeom>
            <a:avLst/>
            <a:gdLst/>
            <a:ahLst/>
            <a:cxnLst/>
            <a:rect l="l" t="t" r="r" b="b"/>
            <a:pathLst>
              <a:path w="1108075" h="316864">
                <a:moveTo>
                  <a:pt x="0" y="316324"/>
                </a:moveTo>
                <a:lnTo>
                  <a:pt x="0" y="0"/>
                </a:lnTo>
                <a:lnTo>
                  <a:pt x="1107789" y="0"/>
                </a:lnTo>
                <a:lnTo>
                  <a:pt x="1107789" y="316324"/>
                </a:lnTo>
                <a:lnTo>
                  <a:pt x="0" y="316324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630052" y="2148171"/>
            <a:ext cx="1108075" cy="0"/>
          </a:xfrm>
          <a:custGeom>
            <a:avLst/>
            <a:gdLst/>
            <a:ahLst/>
            <a:cxnLst/>
            <a:rect l="l" t="t" r="r" b="b"/>
            <a:pathLst>
              <a:path w="1108075" h="0">
                <a:moveTo>
                  <a:pt x="0" y="0"/>
                </a:moveTo>
                <a:lnTo>
                  <a:pt x="110778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630052" y="1831847"/>
            <a:ext cx="1108075" cy="0"/>
          </a:xfrm>
          <a:custGeom>
            <a:avLst/>
            <a:gdLst/>
            <a:ahLst/>
            <a:cxnLst/>
            <a:rect l="l" t="t" r="r" b="b"/>
            <a:pathLst>
              <a:path w="1108075" h="0">
                <a:moveTo>
                  <a:pt x="0" y="0"/>
                </a:moveTo>
                <a:lnTo>
                  <a:pt x="110778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630052" y="1831847"/>
            <a:ext cx="0" cy="316865"/>
          </a:xfrm>
          <a:custGeom>
            <a:avLst/>
            <a:gdLst/>
            <a:ahLst/>
            <a:cxnLst/>
            <a:rect l="l" t="t" r="r" b="b"/>
            <a:pathLst>
              <a:path w="0" h="316864">
                <a:moveTo>
                  <a:pt x="0" y="0"/>
                </a:moveTo>
                <a:lnTo>
                  <a:pt x="0" y="3163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737842" y="1831847"/>
            <a:ext cx="0" cy="316865"/>
          </a:xfrm>
          <a:custGeom>
            <a:avLst/>
            <a:gdLst/>
            <a:ahLst/>
            <a:cxnLst/>
            <a:rect l="l" t="t" r="r" b="b"/>
            <a:pathLst>
              <a:path w="0" h="316864">
                <a:moveTo>
                  <a:pt x="0" y="0"/>
                </a:moveTo>
                <a:lnTo>
                  <a:pt x="0" y="3163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 txBox="1"/>
          <p:nvPr/>
        </p:nvSpPr>
        <p:spPr>
          <a:xfrm>
            <a:off x="938015" y="1845896"/>
            <a:ext cx="382270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Analytical</a:t>
            </a:r>
            <a:endParaRPr sz="650">
              <a:latin typeface="Arial"/>
              <a:cs typeface="Arial"/>
            </a:endParaRPr>
          </a:p>
        </p:txBody>
      </p:sp>
      <p:sp>
        <p:nvSpPr>
          <p:cNvPr id="214" name="object 214"/>
          <p:cNvSpPr/>
          <p:nvPr/>
        </p:nvSpPr>
        <p:spPr>
          <a:xfrm>
            <a:off x="679082" y="1893462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5" h="0">
                <a:moveTo>
                  <a:pt x="0" y="0"/>
                </a:moveTo>
                <a:lnTo>
                  <a:pt x="246468" y="0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786695" y="187784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42" y="15621"/>
                </a:moveTo>
                <a:lnTo>
                  <a:pt x="31242" y="24248"/>
                </a:lnTo>
                <a:lnTo>
                  <a:pt x="24248" y="31242"/>
                </a:lnTo>
                <a:lnTo>
                  <a:pt x="15621" y="31242"/>
                </a:lnTo>
                <a:lnTo>
                  <a:pt x="6993" y="31242"/>
                </a:lnTo>
                <a:lnTo>
                  <a:pt x="0" y="24248"/>
                </a:lnTo>
                <a:lnTo>
                  <a:pt x="0" y="15621"/>
                </a:lnTo>
                <a:lnTo>
                  <a:pt x="0" y="6993"/>
                </a:lnTo>
                <a:lnTo>
                  <a:pt x="6993" y="0"/>
                </a:lnTo>
                <a:lnTo>
                  <a:pt x="15621" y="0"/>
                </a:lnTo>
                <a:lnTo>
                  <a:pt x="24248" y="0"/>
                </a:lnTo>
                <a:lnTo>
                  <a:pt x="31242" y="6993"/>
                </a:lnTo>
                <a:lnTo>
                  <a:pt x="31242" y="15621"/>
                </a:lnTo>
              </a:path>
            </a:pathLst>
          </a:custGeom>
          <a:ln w="10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679082" y="1989791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5" h="0">
                <a:moveTo>
                  <a:pt x="0" y="0"/>
                </a:moveTo>
                <a:lnTo>
                  <a:pt x="246468" y="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791470" y="197894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0"/>
                </a:moveTo>
                <a:lnTo>
                  <a:pt x="21692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791470" y="197894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692" y="0"/>
                </a:moveTo>
                <a:lnTo>
                  <a:pt x="0" y="21694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 txBox="1"/>
          <p:nvPr/>
        </p:nvSpPr>
        <p:spPr>
          <a:xfrm>
            <a:off x="938015" y="1942658"/>
            <a:ext cx="743585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760"/>
              </a:lnSpc>
            </a:pPr>
            <a:r>
              <a:rPr dirty="0" sz="650">
                <a:latin typeface="Arial"/>
                <a:cs typeface="Arial"/>
              </a:rPr>
              <a:t>Experimental Confidence Interval</a:t>
            </a:r>
            <a:endParaRPr sz="650">
              <a:latin typeface="Arial"/>
              <a:cs typeface="Arial"/>
            </a:endParaRPr>
          </a:p>
        </p:txBody>
      </p:sp>
      <p:sp>
        <p:nvSpPr>
          <p:cNvPr id="220" name="object 220"/>
          <p:cNvSpPr/>
          <p:nvPr/>
        </p:nvSpPr>
        <p:spPr>
          <a:xfrm>
            <a:off x="679082" y="2086121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5" h="0">
                <a:moveTo>
                  <a:pt x="0" y="0"/>
                </a:moveTo>
                <a:lnTo>
                  <a:pt x="246468" y="0"/>
                </a:lnTo>
              </a:path>
            </a:pathLst>
          </a:custGeom>
          <a:ln w="1041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 txBox="1"/>
          <p:nvPr/>
        </p:nvSpPr>
        <p:spPr>
          <a:xfrm>
            <a:off x="2915869" y="1137130"/>
            <a:ext cx="984885" cy="336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100" spc="-50">
                <a:latin typeface="Arial"/>
                <a:cs typeface="Arial"/>
              </a:rPr>
              <a:t>Non-dimensional </a:t>
            </a:r>
            <a:r>
              <a:rPr dirty="0" sz="1100" spc="-70">
                <a:latin typeface="Arial"/>
                <a:cs typeface="Arial"/>
              </a:rPr>
              <a:t>v</a:t>
            </a:r>
            <a:r>
              <a:rPr dirty="0" sz="1100" spc="-105">
                <a:latin typeface="Arial"/>
                <a:cs typeface="Arial"/>
              </a:rPr>
              <a:t>a</a:t>
            </a:r>
            <a:r>
              <a:rPr dirty="0" sz="1100" spc="-60">
                <a:latin typeface="Arial"/>
                <a:cs typeface="Arial"/>
              </a:rPr>
              <a:t>riables</a:t>
            </a:r>
            <a:r>
              <a:rPr dirty="0" baseline="27777" sz="1200" spc="-112" i="1">
                <a:latin typeface="Meiryo"/>
                <a:cs typeface="Meiryo"/>
              </a:rPr>
              <a:t>∗</a:t>
            </a:r>
            <a:r>
              <a:rPr dirty="0" baseline="27777" sz="1200" spc="-37" i="1">
                <a:latin typeface="Meiryo"/>
                <a:cs typeface="Meiryo"/>
              </a:rPr>
              <a:t>∗</a:t>
            </a:r>
            <a:r>
              <a:rPr dirty="0" sz="1100" spc="-10">
                <a:latin typeface="Arial"/>
                <a:cs typeface="Arial"/>
              </a:rPr>
              <a:t>: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3044964" y="1524364"/>
            <a:ext cx="931544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18210" algn="l"/>
              </a:tabLst>
            </a:pPr>
            <a:r>
              <a:rPr dirty="0" baseline="-13888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-13888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-13888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-17676" sz="1650" spc="-135" i="1">
                <a:latin typeface="Arial"/>
                <a:cs typeface="Arial"/>
              </a:rPr>
              <a:t>θ</a:t>
            </a:r>
            <a:r>
              <a:rPr dirty="0" baseline="-17676" sz="1650" spc="37" i="1">
                <a:latin typeface="Arial"/>
                <a:cs typeface="Arial"/>
              </a:rPr>
              <a:t> </a:t>
            </a:r>
            <a:r>
              <a:rPr dirty="0" baseline="-17676" sz="1650" spc="292">
                <a:latin typeface="Arial"/>
                <a:cs typeface="Arial"/>
              </a:rPr>
              <a:t>=</a:t>
            </a:r>
            <a:r>
              <a:rPr dirty="0" baseline="-17676" sz="1650" spc="172">
                <a:latin typeface="Arial"/>
                <a:cs typeface="Arial"/>
              </a:rPr>
              <a:t> </a:t>
            </a:r>
            <a:r>
              <a:rPr dirty="0" baseline="6944" sz="1200" spc="-7" u="sng">
                <a:latin typeface="Times New Roman"/>
                <a:cs typeface="Times New Roman"/>
              </a:rPr>
              <a:t> </a:t>
            </a:r>
            <a:r>
              <a:rPr dirty="0" baseline="6944" sz="1200" u="sng">
                <a:latin typeface="Times New Roman"/>
                <a:cs typeface="Times New Roman"/>
              </a:rPr>
              <a:t> </a:t>
            </a:r>
            <a:r>
              <a:rPr dirty="0" baseline="6944" sz="1200" spc="-135" u="sng">
                <a:latin typeface="Times New Roman"/>
                <a:cs typeface="Times New Roman"/>
              </a:rPr>
              <a:t> </a:t>
            </a:r>
            <a:r>
              <a:rPr dirty="0" baseline="6944" sz="1200" spc="127" i="1" u="sng">
                <a:latin typeface="Arial"/>
                <a:cs typeface="Arial"/>
              </a:rPr>
              <a:t>T</a:t>
            </a:r>
            <a:r>
              <a:rPr dirty="0" baseline="6944" sz="1200" spc="-150" u="sng">
                <a:latin typeface="Times New Roman"/>
                <a:cs typeface="Times New Roman"/>
              </a:rPr>
              <a:t> </a:t>
            </a:r>
            <a:r>
              <a:rPr dirty="0" baseline="6944" sz="1200" spc="15" i="1" u="sng">
                <a:latin typeface="Meiryo"/>
                <a:cs typeface="Meiryo"/>
              </a:rPr>
              <a:t>−</a:t>
            </a:r>
            <a:r>
              <a:rPr dirty="0" baseline="6944" sz="1200" spc="127" i="1" u="sng">
                <a:latin typeface="Arial"/>
                <a:cs typeface="Arial"/>
              </a:rPr>
              <a:t>T</a:t>
            </a:r>
            <a:r>
              <a:rPr dirty="0" sz="600" spc="295" i="1" u="sng">
                <a:latin typeface="Arial"/>
                <a:cs typeface="Arial"/>
              </a:rPr>
              <a:t>∞</a:t>
            </a:r>
            <a:r>
              <a:rPr dirty="0" sz="600" spc="-5" u="sng">
                <a:latin typeface="Times New Roman"/>
                <a:cs typeface="Times New Roman"/>
              </a:rPr>
              <a:t> </a:t>
            </a:r>
            <a:r>
              <a:rPr dirty="0" sz="600" u="sng">
                <a:latin typeface="Times New Roman"/>
                <a:cs typeface="Times New Roman"/>
              </a:rPr>
              <a:t>	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3461765" y="1632988"/>
            <a:ext cx="492759" cy="15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0416" sz="1200" spc="127" i="1">
                <a:latin typeface="Arial"/>
                <a:cs typeface="Arial"/>
              </a:rPr>
              <a:t>T</a:t>
            </a:r>
            <a:r>
              <a:rPr dirty="0" sz="600" spc="-20" i="1">
                <a:latin typeface="Arial"/>
                <a:cs typeface="Arial"/>
              </a:rPr>
              <a:t>w</a:t>
            </a:r>
            <a:r>
              <a:rPr dirty="0" sz="600" i="1">
                <a:latin typeface="Arial"/>
                <a:cs typeface="Arial"/>
              </a:rPr>
              <a:t>all</a:t>
            </a:r>
            <a:r>
              <a:rPr dirty="0" sz="600" spc="-65" i="1">
                <a:latin typeface="Arial"/>
                <a:cs typeface="Arial"/>
              </a:rPr>
              <a:t> </a:t>
            </a:r>
            <a:r>
              <a:rPr dirty="0" baseline="10416" sz="1200" spc="15" i="1">
                <a:latin typeface="Meiryo"/>
                <a:cs typeface="Meiryo"/>
              </a:rPr>
              <a:t>−</a:t>
            </a:r>
            <a:r>
              <a:rPr dirty="0" baseline="10416" sz="1200" spc="127" i="1">
                <a:latin typeface="Arial"/>
                <a:cs typeface="Arial"/>
              </a:rPr>
              <a:t>T</a:t>
            </a:r>
            <a:r>
              <a:rPr dirty="0" baseline="4629" sz="900" spc="442" i="1">
                <a:latin typeface="Arial"/>
                <a:cs typeface="Arial"/>
              </a:rPr>
              <a:t>∞</a:t>
            </a:r>
            <a:endParaRPr baseline="4629" sz="90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3044964" y="1746449"/>
            <a:ext cx="614680" cy="212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75" i="1">
                <a:latin typeface="Arial"/>
                <a:cs typeface="Arial"/>
              </a:rPr>
              <a:t>η</a:t>
            </a:r>
            <a:r>
              <a:rPr dirty="0" baseline="-13888" sz="1200" spc="127" i="1">
                <a:latin typeface="Arial"/>
                <a:cs typeface="Arial"/>
              </a:rPr>
              <a:t>T</a:t>
            </a:r>
            <a:r>
              <a:rPr dirty="0" baseline="-13888" sz="1200" i="1">
                <a:latin typeface="Arial"/>
                <a:cs typeface="Arial"/>
              </a:rPr>
              <a:t> </a:t>
            </a:r>
            <a:r>
              <a:rPr dirty="0" baseline="-13888" sz="1200" spc="15" i="1">
                <a:latin typeface="Arial"/>
                <a:cs typeface="Arial"/>
              </a:rPr>
              <a:t> </a:t>
            </a:r>
            <a:r>
              <a:rPr dirty="0" sz="1100" spc="195">
                <a:latin typeface="Arial"/>
                <a:cs typeface="Arial"/>
              </a:rPr>
              <a:t>=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baseline="34722" sz="1200" spc="-22" i="1">
                <a:latin typeface="Arial"/>
                <a:cs typeface="Arial"/>
              </a:rPr>
              <a:t>y</a:t>
            </a:r>
            <a:endParaRPr baseline="34722" sz="1200">
              <a:latin typeface="Arial"/>
              <a:cs typeface="Arial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3567595" y="1863331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 h="0">
                <a:moveTo>
                  <a:pt x="0" y="0"/>
                </a:moveTo>
                <a:lnTo>
                  <a:pt x="119087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 txBox="1"/>
          <p:nvPr/>
        </p:nvSpPr>
        <p:spPr>
          <a:xfrm>
            <a:off x="3554895" y="1857126"/>
            <a:ext cx="128270" cy="138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75" i="1">
                <a:latin typeface="Arial"/>
                <a:cs typeface="Arial"/>
              </a:rPr>
              <a:t>δ</a:t>
            </a:r>
            <a:r>
              <a:rPr dirty="0" baseline="-13888" sz="900" spc="97" i="1">
                <a:latin typeface="Arial"/>
                <a:cs typeface="Arial"/>
              </a:rPr>
              <a:t>T</a:t>
            </a:r>
            <a:endParaRPr baseline="-13888" sz="900">
              <a:latin typeface="Arial"/>
              <a:cs typeface="Arial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3044964" y="1991737"/>
            <a:ext cx="1395730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90" i="1">
                <a:latin typeface="Arial"/>
                <a:cs typeface="Arial"/>
              </a:rPr>
              <a:t>θ</a:t>
            </a:r>
            <a:r>
              <a:rPr dirty="0" baseline="-13888" sz="1200" spc="37" i="1">
                <a:latin typeface="Arial"/>
                <a:cs typeface="Arial"/>
              </a:rPr>
              <a:t>A</a:t>
            </a:r>
            <a:r>
              <a:rPr dirty="0" baseline="-13888" sz="1200" i="1">
                <a:latin typeface="Arial"/>
                <a:cs typeface="Arial"/>
              </a:rPr>
              <a:t> </a:t>
            </a:r>
            <a:r>
              <a:rPr dirty="0" baseline="-13888" sz="1200" spc="-142" i="1">
                <a:latin typeface="Arial"/>
                <a:cs typeface="Arial"/>
              </a:rPr>
              <a:t> </a:t>
            </a:r>
            <a:r>
              <a:rPr dirty="0" sz="1100" spc="195">
                <a:latin typeface="Arial"/>
                <a:cs typeface="Arial"/>
              </a:rPr>
              <a:t>=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1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195" i="1">
                <a:latin typeface="Arial"/>
                <a:cs typeface="Arial"/>
              </a:rPr>
              <a:t>−</a:t>
            </a:r>
            <a:r>
              <a:rPr dirty="0" sz="1100" spc="-65" i="1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1</a:t>
            </a:r>
            <a:r>
              <a:rPr dirty="0" sz="1100" spc="-10" i="1">
                <a:latin typeface="Arial"/>
                <a:cs typeface="Arial"/>
              </a:rPr>
              <a:t>.</a:t>
            </a:r>
            <a:r>
              <a:rPr dirty="0" sz="1100" spc="-70">
                <a:latin typeface="Arial"/>
                <a:cs typeface="Arial"/>
              </a:rPr>
              <a:t>5</a:t>
            </a:r>
            <a:r>
              <a:rPr dirty="0" sz="1100" spc="-75" i="1">
                <a:latin typeface="Arial"/>
                <a:cs typeface="Arial"/>
              </a:rPr>
              <a:t>η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spc="195">
                <a:latin typeface="Arial"/>
                <a:cs typeface="Arial"/>
              </a:rPr>
              <a:t>+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.</a:t>
            </a:r>
            <a:r>
              <a:rPr dirty="0" sz="1100" spc="-70">
                <a:latin typeface="Arial"/>
                <a:cs typeface="Arial"/>
              </a:rPr>
              <a:t>5</a:t>
            </a:r>
            <a:r>
              <a:rPr dirty="0" sz="1100" spc="-40" i="1">
                <a:latin typeface="Arial"/>
                <a:cs typeface="Arial"/>
              </a:rPr>
              <a:t>η</a:t>
            </a:r>
            <a:r>
              <a:rPr dirty="0" baseline="27777" sz="1200" spc="-37">
                <a:latin typeface="Arial"/>
                <a:cs typeface="Arial"/>
              </a:rPr>
              <a:t>3</a:t>
            </a:r>
            <a:endParaRPr baseline="27777" sz="1200">
              <a:latin typeface="Arial"/>
              <a:cs typeface="Arial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125844" y="3115278"/>
            <a:ext cx="1771014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80">
                <a:latin typeface="Arial"/>
                <a:cs typeface="Arial"/>
              </a:rPr>
              <a:t>**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30">
                <a:latin typeface="Arial"/>
                <a:cs typeface="Arial"/>
              </a:rPr>
              <a:t>F</a:t>
            </a:r>
            <a:r>
              <a:rPr dirty="0" sz="600" spc="-5">
                <a:latin typeface="Arial"/>
                <a:cs typeface="Arial"/>
              </a:rPr>
              <a:t>aghri,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10">
                <a:latin typeface="Arial"/>
                <a:cs typeface="Arial"/>
              </a:rPr>
              <a:t>Amir,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15" i="1">
                <a:latin typeface="Arial"/>
                <a:cs typeface="Arial"/>
              </a:rPr>
              <a:t>Advanced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-5" i="1">
                <a:latin typeface="Arial"/>
                <a:cs typeface="Arial"/>
              </a:rPr>
              <a:t>Heat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-20" i="1">
                <a:latin typeface="Arial"/>
                <a:cs typeface="Arial"/>
              </a:rPr>
              <a:t>and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-25" i="1">
                <a:latin typeface="Arial"/>
                <a:cs typeface="Arial"/>
              </a:rPr>
              <a:t>Mass</a:t>
            </a:r>
            <a:r>
              <a:rPr dirty="0" sz="600" spc="45" i="1">
                <a:latin typeface="Arial"/>
                <a:cs typeface="Arial"/>
              </a:rPr>
              <a:t> </a:t>
            </a:r>
            <a:r>
              <a:rPr dirty="0" sz="600" spc="10" i="1">
                <a:latin typeface="Arial"/>
                <a:cs typeface="Arial"/>
              </a:rPr>
              <a:t>T</a:t>
            </a:r>
            <a:r>
              <a:rPr dirty="0" sz="600" spc="-15" i="1">
                <a:latin typeface="Arial"/>
                <a:cs typeface="Arial"/>
              </a:rPr>
              <a:t>ransfer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0" y="3310490"/>
            <a:ext cx="2498725" cy="0"/>
          </a:xfrm>
          <a:custGeom>
            <a:avLst/>
            <a:gdLst/>
            <a:ahLst/>
            <a:cxnLst/>
            <a:rect l="l" t="t" r="r" b="b"/>
            <a:pathLst>
              <a:path w="2498725" h="0">
                <a:moveTo>
                  <a:pt x="0" y="0"/>
                </a:moveTo>
                <a:lnTo>
                  <a:pt x="2498178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 txBox="1"/>
          <p:nvPr/>
        </p:nvSpPr>
        <p:spPr>
          <a:xfrm>
            <a:off x="-12700" y="3316488"/>
            <a:ext cx="2787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>
                <a:solidFill>
                  <a:srgbClr val="0000CC"/>
                </a:solidFill>
                <a:latin typeface="Arial"/>
                <a:cs typeface="Arial"/>
              </a:rPr>
              <a:t>9/14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45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2386" rIns="0" bIns="0" rtlCol="0" vert="horz">
            <a:spAutoFit/>
          </a:bodyPr>
          <a:lstStyle/>
          <a:p>
            <a:pPr marL="688975">
              <a:lnSpc>
                <a:spcPct val="100000"/>
              </a:lnSpc>
            </a:pPr>
            <a:r>
              <a:rPr dirty="0" spc="-60"/>
              <a:t>Spanwise</a:t>
            </a:r>
            <a:r>
              <a:rPr dirty="0" spc="105">
                <a:latin typeface="Times New Roman"/>
                <a:cs typeface="Times New Roman"/>
              </a:rPr>
              <a:t> </a:t>
            </a:r>
            <a:r>
              <a:rPr dirty="0" spc="50"/>
              <a:t>V</a:t>
            </a:r>
            <a:r>
              <a:rPr dirty="0" spc="-110"/>
              <a:t>a</a:t>
            </a:r>
            <a:r>
              <a:rPr dirty="0" spc="-10"/>
              <a:t>riabili</a:t>
            </a:r>
            <a:r>
              <a:rPr dirty="0" spc="-55"/>
              <a:t>t</a:t>
            </a:r>
            <a:r>
              <a:rPr dirty="0" spc="-65"/>
              <a:t>y</a:t>
            </a:r>
          </a:p>
        </p:txBody>
      </p:sp>
      <p:sp>
        <p:nvSpPr>
          <p:cNvPr id="4" name="object 4"/>
          <p:cNvSpPr/>
          <p:nvPr/>
        </p:nvSpPr>
        <p:spPr>
          <a:xfrm>
            <a:off x="411116" y="1260945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1116" y="12609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77488" y="1260945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7488" y="12609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4264" y="1260945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44264" y="12609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10639" y="1260945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10639" y="12609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77415" y="1260945"/>
            <a:ext cx="0" cy="8255"/>
          </a:xfrm>
          <a:custGeom>
            <a:avLst/>
            <a:gdLst/>
            <a:ahLst/>
            <a:cxnLst/>
            <a:rect l="l" t="t" r="r" b="b"/>
            <a:pathLst>
              <a:path w="0" h="8255">
                <a:moveTo>
                  <a:pt x="0" y="0"/>
                </a:moveTo>
                <a:lnTo>
                  <a:pt x="0" y="804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77415" y="1858968"/>
            <a:ext cx="0" cy="393065"/>
          </a:xfrm>
          <a:custGeom>
            <a:avLst/>
            <a:gdLst/>
            <a:ahLst/>
            <a:cxnLst/>
            <a:rect l="l" t="t" r="r" b="b"/>
            <a:pathLst>
              <a:path w="0" h="393064">
                <a:moveTo>
                  <a:pt x="0" y="0"/>
                </a:moveTo>
                <a:lnTo>
                  <a:pt x="0" y="39291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77415" y="12609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44191" y="1260945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44191" y="12609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11116" y="2251883"/>
            <a:ext cx="1833245" cy="0"/>
          </a:xfrm>
          <a:custGeom>
            <a:avLst/>
            <a:gdLst/>
            <a:ahLst/>
            <a:cxnLst/>
            <a:rect l="l" t="t" r="r" b="b"/>
            <a:pathLst>
              <a:path w="1833245" h="0">
                <a:moveTo>
                  <a:pt x="0" y="0"/>
                </a:moveTo>
                <a:lnTo>
                  <a:pt x="1833074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44191" y="225188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11116" y="1921301"/>
            <a:ext cx="1833245" cy="0"/>
          </a:xfrm>
          <a:custGeom>
            <a:avLst/>
            <a:gdLst/>
            <a:ahLst/>
            <a:cxnLst/>
            <a:rect l="l" t="t" r="r" b="b"/>
            <a:pathLst>
              <a:path w="1833245" h="0">
                <a:moveTo>
                  <a:pt x="0" y="0"/>
                </a:moveTo>
                <a:lnTo>
                  <a:pt x="1833074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44191" y="192130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93518" y="1591125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673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11116" y="1591125"/>
            <a:ext cx="1174750" cy="0"/>
          </a:xfrm>
          <a:custGeom>
            <a:avLst/>
            <a:gdLst/>
            <a:ahLst/>
            <a:cxnLst/>
            <a:rect l="l" t="t" r="r" b="b"/>
            <a:pathLst>
              <a:path w="1174750" h="0">
                <a:moveTo>
                  <a:pt x="0" y="0"/>
                </a:moveTo>
                <a:lnTo>
                  <a:pt x="1174325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44191" y="159112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1116" y="1260945"/>
            <a:ext cx="1833245" cy="0"/>
          </a:xfrm>
          <a:custGeom>
            <a:avLst/>
            <a:gdLst/>
            <a:ahLst/>
            <a:cxnLst/>
            <a:rect l="l" t="t" r="r" b="b"/>
            <a:pathLst>
              <a:path w="1833245" h="0">
                <a:moveTo>
                  <a:pt x="0" y="0"/>
                </a:moveTo>
                <a:lnTo>
                  <a:pt x="1833074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44191" y="12609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74286" y="2249482"/>
            <a:ext cx="7429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6203" y="2249482"/>
            <a:ext cx="243204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0.005</a:t>
            </a:r>
            <a:endParaRPr sz="6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18356" y="1560156"/>
            <a:ext cx="1825625" cy="645795"/>
          </a:xfrm>
          <a:custGeom>
            <a:avLst/>
            <a:gdLst/>
            <a:ahLst/>
            <a:cxnLst/>
            <a:rect l="l" t="t" r="r" b="b"/>
            <a:pathLst>
              <a:path w="1825625" h="645794">
                <a:moveTo>
                  <a:pt x="0" y="0"/>
                </a:moveTo>
                <a:lnTo>
                  <a:pt x="1607" y="26943"/>
                </a:lnTo>
                <a:lnTo>
                  <a:pt x="3214" y="54292"/>
                </a:lnTo>
                <a:lnTo>
                  <a:pt x="5627" y="73997"/>
                </a:lnTo>
                <a:lnTo>
                  <a:pt x="8445" y="86062"/>
                </a:lnTo>
                <a:lnTo>
                  <a:pt x="11659" y="108584"/>
                </a:lnTo>
                <a:lnTo>
                  <a:pt x="15684" y="137540"/>
                </a:lnTo>
                <a:lnTo>
                  <a:pt x="20510" y="164484"/>
                </a:lnTo>
                <a:lnTo>
                  <a:pt x="33376" y="236473"/>
                </a:lnTo>
                <a:lnTo>
                  <a:pt x="52280" y="291167"/>
                </a:lnTo>
                <a:lnTo>
                  <a:pt x="79628" y="342645"/>
                </a:lnTo>
                <a:lnTo>
                  <a:pt x="120244" y="397339"/>
                </a:lnTo>
                <a:lnTo>
                  <a:pt x="179363" y="445600"/>
                </a:lnTo>
                <a:lnTo>
                  <a:pt x="218376" y="470936"/>
                </a:lnTo>
                <a:lnTo>
                  <a:pt x="265830" y="496273"/>
                </a:lnTo>
                <a:lnTo>
                  <a:pt x="322936" y="524022"/>
                </a:lnTo>
                <a:lnTo>
                  <a:pt x="392112" y="548957"/>
                </a:lnTo>
                <a:lnTo>
                  <a:pt x="476162" y="582739"/>
                </a:lnTo>
                <a:lnTo>
                  <a:pt x="577508" y="599630"/>
                </a:lnTo>
                <a:lnTo>
                  <a:pt x="700170" y="615716"/>
                </a:lnTo>
                <a:lnTo>
                  <a:pt x="848570" y="632607"/>
                </a:lnTo>
                <a:lnTo>
                  <a:pt x="1027937" y="641456"/>
                </a:lnTo>
                <a:lnTo>
                  <a:pt x="1245107" y="643064"/>
                </a:lnTo>
                <a:lnTo>
                  <a:pt x="1507719" y="644270"/>
                </a:lnTo>
                <a:lnTo>
                  <a:pt x="1825434" y="64547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8300" y="155010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8300" y="155010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9910" y="157704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9910" y="157704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1518" y="160439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1518" y="160439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13931" y="16241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13931" y="16241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6744" y="16361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6744" y="16361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19963" y="165868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9963" y="165868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23983" y="16876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3983" y="16876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28809" y="171458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28809" y="171458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34441" y="17483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34441" y="17483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41680" y="17865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41680" y="17865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50126" y="181231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50126" y="181231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60584" y="18412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60584" y="18412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73049" y="186741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73049" y="186741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87928" y="18927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87928" y="18927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06431" y="19241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06431" y="19241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28548" y="19474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28548" y="19474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55091" y="19695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55091" y="19695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87667" y="19957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87667" y="19957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26675" y="202104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26675" y="202104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74134" y="20463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74134" y="20463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31240" y="207412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31240" y="207412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00411" y="209906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00411" y="209906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84466" y="21328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84466" y="21328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985812" y="21497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85812" y="21497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108474" y="21658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108474" y="21658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256873" y="218271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256873" y="218271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436237" y="219155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436237" y="219155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653407" y="219316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653407" y="219316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916023" y="219437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916023" y="219437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233733" y="219558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233733" y="219558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18356" y="1371943"/>
            <a:ext cx="1825625" cy="789940"/>
          </a:xfrm>
          <a:custGeom>
            <a:avLst/>
            <a:gdLst/>
            <a:ahLst/>
            <a:cxnLst/>
            <a:rect l="l" t="t" r="r" b="b"/>
            <a:pathLst>
              <a:path w="1825625" h="789939">
                <a:moveTo>
                  <a:pt x="0" y="0"/>
                </a:moveTo>
                <a:lnTo>
                  <a:pt x="1607" y="3619"/>
                </a:lnTo>
                <a:lnTo>
                  <a:pt x="3214" y="54292"/>
                </a:lnTo>
                <a:lnTo>
                  <a:pt x="5627" y="108584"/>
                </a:lnTo>
                <a:lnTo>
                  <a:pt x="8445" y="141561"/>
                </a:lnTo>
                <a:lnTo>
                  <a:pt x="11659" y="177756"/>
                </a:lnTo>
                <a:lnTo>
                  <a:pt x="15684" y="212744"/>
                </a:lnTo>
                <a:lnTo>
                  <a:pt x="20510" y="259798"/>
                </a:lnTo>
                <a:lnTo>
                  <a:pt x="26137" y="300017"/>
                </a:lnTo>
                <a:lnTo>
                  <a:pt x="33376" y="340633"/>
                </a:lnTo>
                <a:lnTo>
                  <a:pt x="52280" y="404177"/>
                </a:lnTo>
                <a:lnTo>
                  <a:pt x="64745" y="440372"/>
                </a:lnTo>
                <a:lnTo>
                  <a:pt x="98127" y="495065"/>
                </a:lnTo>
                <a:lnTo>
                  <a:pt x="120244" y="525633"/>
                </a:lnTo>
                <a:lnTo>
                  <a:pt x="146787" y="551370"/>
                </a:lnTo>
                <a:lnTo>
                  <a:pt x="179363" y="583945"/>
                </a:lnTo>
                <a:lnTo>
                  <a:pt x="218376" y="607270"/>
                </a:lnTo>
                <a:lnTo>
                  <a:pt x="265830" y="633814"/>
                </a:lnTo>
                <a:lnTo>
                  <a:pt x="322936" y="664781"/>
                </a:lnTo>
                <a:lnTo>
                  <a:pt x="392112" y="692530"/>
                </a:lnTo>
                <a:lnTo>
                  <a:pt x="476162" y="718672"/>
                </a:lnTo>
                <a:lnTo>
                  <a:pt x="577508" y="743203"/>
                </a:lnTo>
                <a:lnTo>
                  <a:pt x="700170" y="762106"/>
                </a:lnTo>
                <a:lnTo>
                  <a:pt x="848570" y="773366"/>
                </a:lnTo>
                <a:lnTo>
                  <a:pt x="1027937" y="780605"/>
                </a:lnTo>
                <a:lnTo>
                  <a:pt x="1245107" y="786236"/>
                </a:lnTo>
                <a:lnTo>
                  <a:pt x="1507719" y="789452"/>
                </a:lnTo>
                <a:lnTo>
                  <a:pt x="1825434" y="78985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08300" y="136189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08300" y="136189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09910" y="136550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09910" y="136550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11518" y="141618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11518" y="141618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13931" y="147047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13931" y="147047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16744" y="15034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16744" y="15034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19963" y="153964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19963" y="153964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23983" y="157463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23983" y="157463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28809" y="162168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28809" y="162168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34441" y="16619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34441" y="16619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41680" y="17025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1680" y="17025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50126" y="17355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50126" y="17355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60584" y="17660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60584" y="17660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73049" y="180226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73049" y="180226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87928" y="18316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87928" y="18316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06431" y="185695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06431" y="185695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28548" y="18875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28548" y="18875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55091" y="19132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5091" y="19132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87667" y="194583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87667" y="194583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26675" y="19691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26675" y="19691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74134" y="19957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74134" y="19957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31240" y="20266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31240" y="20266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00411" y="205442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00411" y="205442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84466" y="20805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84466" y="20805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85812" y="21050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985812" y="21050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108474" y="21239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108474" y="21239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256873" y="21352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256873" y="21352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436237" y="21424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436237" y="21424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53407" y="21481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53407" y="21481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916023" y="215134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916023" y="215134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2233733" y="21517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2233733" y="21517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18356" y="1401299"/>
            <a:ext cx="1825625" cy="756285"/>
          </a:xfrm>
          <a:custGeom>
            <a:avLst/>
            <a:gdLst/>
            <a:ahLst/>
            <a:cxnLst/>
            <a:rect l="l" t="t" r="r" b="b"/>
            <a:pathLst>
              <a:path w="1825625" h="756285">
                <a:moveTo>
                  <a:pt x="0" y="12470"/>
                </a:moveTo>
                <a:lnTo>
                  <a:pt x="1607" y="805"/>
                </a:lnTo>
                <a:lnTo>
                  <a:pt x="3214" y="0"/>
                </a:lnTo>
                <a:lnTo>
                  <a:pt x="5627" y="43839"/>
                </a:lnTo>
                <a:lnTo>
                  <a:pt x="8445" y="119443"/>
                </a:lnTo>
                <a:lnTo>
                  <a:pt x="11659" y="162877"/>
                </a:lnTo>
                <a:lnTo>
                  <a:pt x="15684" y="198671"/>
                </a:lnTo>
                <a:lnTo>
                  <a:pt x="20510" y="238085"/>
                </a:lnTo>
                <a:lnTo>
                  <a:pt x="26137" y="287552"/>
                </a:lnTo>
                <a:lnTo>
                  <a:pt x="33376" y="322540"/>
                </a:lnTo>
                <a:lnTo>
                  <a:pt x="41822" y="365974"/>
                </a:lnTo>
                <a:lnTo>
                  <a:pt x="52280" y="402169"/>
                </a:lnTo>
                <a:lnTo>
                  <a:pt x="79628" y="461288"/>
                </a:lnTo>
                <a:lnTo>
                  <a:pt x="120244" y="511555"/>
                </a:lnTo>
                <a:lnTo>
                  <a:pt x="146787" y="540917"/>
                </a:lnTo>
                <a:lnTo>
                  <a:pt x="179363" y="568261"/>
                </a:lnTo>
                <a:lnTo>
                  <a:pt x="218376" y="593598"/>
                </a:lnTo>
                <a:lnTo>
                  <a:pt x="265830" y="617728"/>
                </a:lnTo>
                <a:lnTo>
                  <a:pt x="322936" y="644675"/>
                </a:lnTo>
                <a:lnTo>
                  <a:pt x="392112" y="670413"/>
                </a:lnTo>
                <a:lnTo>
                  <a:pt x="476162" y="695749"/>
                </a:lnTo>
                <a:lnTo>
                  <a:pt x="577508" y="715455"/>
                </a:lnTo>
                <a:lnTo>
                  <a:pt x="700170" y="732749"/>
                </a:lnTo>
                <a:lnTo>
                  <a:pt x="848570" y="742803"/>
                </a:lnTo>
                <a:lnTo>
                  <a:pt x="1027937" y="746824"/>
                </a:lnTo>
                <a:lnTo>
                  <a:pt x="1245107" y="754868"/>
                </a:lnTo>
                <a:lnTo>
                  <a:pt x="1507719" y="752455"/>
                </a:lnTo>
                <a:lnTo>
                  <a:pt x="1825434" y="755673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08300" y="140371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08300" y="140371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09910" y="139205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09910" y="139205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11518" y="13912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11518" y="13912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13931" y="143508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13931" y="143508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16744" y="151069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16744" y="151069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19963" y="15541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19963" y="15541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23983" y="15899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23983" y="15899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28809" y="16293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28809" y="16293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34441" y="16787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34441" y="16787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41680" y="171378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41680" y="171378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50126" y="17572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450126" y="17572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60584" y="179341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460584" y="179341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73049" y="18219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473049" y="18219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487928" y="185253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87928" y="185253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506431" y="18778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506431" y="18778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528548" y="19028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528548" y="19028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555091" y="19321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555091" y="19321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587667" y="195950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587667" y="195950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626675" y="19848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26675" y="19848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74134" y="200897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674134" y="200897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731240" y="20359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31240" y="20359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800411" y="20616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800411" y="20616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884466" y="208699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884466" y="208699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985812" y="21067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985812" y="21067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108474" y="21239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108474" y="21239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256873" y="213404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256873" y="213404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436237" y="21380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436237" y="21380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653407" y="214611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653407" y="214611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916023" y="21437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916023" y="21437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2233733" y="21469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2233733" y="21469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418356" y="1404919"/>
            <a:ext cx="1825625" cy="770890"/>
          </a:xfrm>
          <a:custGeom>
            <a:avLst/>
            <a:gdLst/>
            <a:ahLst/>
            <a:cxnLst/>
            <a:rect l="l" t="t" r="r" b="b"/>
            <a:pathLst>
              <a:path w="1825625" h="770889">
                <a:moveTo>
                  <a:pt x="0" y="0"/>
                </a:moveTo>
                <a:lnTo>
                  <a:pt x="1607" y="73195"/>
                </a:lnTo>
                <a:lnTo>
                  <a:pt x="3214" y="99738"/>
                </a:lnTo>
                <a:lnTo>
                  <a:pt x="5627" y="121856"/>
                </a:lnTo>
                <a:lnTo>
                  <a:pt x="8445" y="143172"/>
                </a:lnTo>
                <a:lnTo>
                  <a:pt x="11659" y="167703"/>
                </a:lnTo>
                <a:lnTo>
                  <a:pt x="20510" y="234866"/>
                </a:lnTo>
                <a:lnTo>
                  <a:pt x="33376" y="306050"/>
                </a:lnTo>
                <a:lnTo>
                  <a:pt x="52280" y="369188"/>
                </a:lnTo>
                <a:lnTo>
                  <a:pt x="79628" y="425894"/>
                </a:lnTo>
                <a:lnTo>
                  <a:pt x="98127" y="459275"/>
                </a:lnTo>
                <a:lnTo>
                  <a:pt x="146787" y="509948"/>
                </a:lnTo>
                <a:lnTo>
                  <a:pt x="179363" y="536091"/>
                </a:lnTo>
                <a:lnTo>
                  <a:pt x="218376" y="559014"/>
                </a:lnTo>
                <a:lnTo>
                  <a:pt x="265830" y="593598"/>
                </a:lnTo>
                <a:lnTo>
                  <a:pt x="322936" y="627380"/>
                </a:lnTo>
                <a:lnTo>
                  <a:pt x="392112" y="656336"/>
                </a:lnTo>
                <a:lnTo>
                  <a:pt x="476162" y="684086"/>
                </a:lnTo>
                <a:lnTo>
                  <a:pt x="577508" y="710629"/>
                </a:lnTo>
                <a:lnTo>
                  <a:pt x="700170" y="738782"/>
                </a:lnTo>
                <a:lnTo>
                  <a:pt x="848570" y="754868"/>
                </a:lnTo>
                <a:lnTo>
                  <a:pt x="1027937" y="763715"/>
                </a:lnTo>
                <a:lnTo>
                  <a:pt x="1245107" y="766531"/>
                </a:lnTo>
                <a:lnTo>
                  <a:pt x="1507719" y="768944"/>
                </a:lnTo>
                <a:lnTo>
                  <a:pt x="1825434" y="77055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08300" y="13948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408300" y="13948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409910" y="146806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409910" y="146806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11518" y="149460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11518" y="149460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413931" y="15167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413931" y="15167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416744" y="15380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16744" y="15380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419963" y="15625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19963" y="156257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23983" y="15983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23983" y="15983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428809" y="16297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428809" y="16297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434441" y="166472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434441" y="166472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441680" y="17009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441680" y="17009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450126" y="17346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50126" y="17346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60584" y="17640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60584" y="17640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473049" y="17905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473049" y="17905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487928" y="18207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487928" y="18207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506431" y="185414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506431" y="185414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528548" y="18778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528548" y="18778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555091" y="190481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555091" y="190481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587667" y="193095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587667" y="193095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626675" y="19538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626675" y="19538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674134" y="19884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674134" y="19884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731240" y="202224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731240" y="202224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800411" y="20512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800411" y="20512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884466" y="20789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884466" y="20789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985812" y="21054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985812" y="21054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108474" y="21336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108474" y="21336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1256873" y="21497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1256873" y="21497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1436237" y="215858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1436237" y="215858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653407" y="21613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1653407" y="21613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1916023" y="216380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1916023" y="216380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2233733" y="21654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233733" y="21654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418356" y="1398486"/>
            <a:ext cx="1825625" cy="746760"/>
          </a:xfrm>
          <a:custGeom>
            <a:avLst/>
            <a:gdLst/>
            <a:ahLst/>
            <a:cxnLst/>
            <a:rect l="l" t="t" r="r" b="b"/>
            <a:pathLst>
              <a:path w="1825625" h="746760">
                <a:moveTo>
                  <a:pt x="0" y="16085"/>
                </a:moveTo>
                <a:lnTo>
                  <a:pt x="1607" y="0"/>
                </a:lnTo>
                <a:lnTo>
                  <a:pt x="3214" y="24935"/>
                </a:lnTo>
                <a:lnTo>
                  <a:pt x="5627" y="82442"/>
                </a:lnTo>
                <a:lnTo>
                  <a:pt x="8445" y="119443"/>
                </a:lnTo>
                <a:lnTo>
                  <a:pt x="15684" y="192234"/>
                </a:lnTo>
                <a:lnTo>
                  <a:pt x="26137" y="265830"/>
                </a:lnTo>
                <a:lnTo>
                  <a:pt x="41822" y="335807"/>
                </a:lnTo>
                <a:lnTo>
                  <a:pt x="64745" y="397744"/>
                </a:lnTo>
                <a:lnTo>
                  <a:pt x="98127" y="453643"/>
                </a:lnTo>
                <a:lnTo>
                  <a:pt x="146787" y="505924"/>
                </a:lnTo>
                <a:lnTo>
                  <a:pt x="179363" y="533673"/>
                </a:lnTo>
                <a:lnTo>
                  <a:pt x="218376" y="561022"/>
                </a:lnTo>
                <a:lnTo>
                  <a:pt x="265830" y="589576"/>
                </a:lnTo>
                <a:lnTo>
                  <a:pt x="322936" y="622152"/>
                </a:lnTo>
                <a:lnTo>
                  <a:pt x="392112" y="652314"/>
                </a:lnTo>
                <a:lnTo>
                  <a:pt x="476162" y="680867"/>
                </a:lnTo>
                <a:lnTo>
                  <a:pt x="577508" y="704194"/>
                </a:lnTo>
                <a:lnTo>
                  <a:pt x="700170" y="721888"/>
                </a:lnTo>
                <a:lnTo>
                  <a:pt x="848570" y="735159"/>
                </a:lnTo>
                <a:lnTo>
                  <a:pt x="1027937" y="740790"/>
                </a:lnTo>
                <a:lnTo>
                  <a:pt x="1245107" y="744008"/>
                </a:lnTo>
                <a:lnTo>
                  <a:pt x="1507719" y="743605"/>
                </a:lnTo>
                <a:lnTo>
                  <a:pt x="1825434" y="7464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408300" y="14045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08300" y="14045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409910" y="13884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409910" y="13884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411518" y="14133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411518" y="14133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413931" y="14708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413931" y="14708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416744" y="15078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416744" y="15078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419963" y="15440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419963" y="15440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423983" y="15806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423983" y="158066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428809" y="161646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428809" y="161646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434441" y="16542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434441" y="16542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441680" y="168724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441680" y="168724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450126" y="172424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450126" y="172424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460584" y="17584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460584" y="17584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473049" y="17861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473049" y="17861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487928" y="181633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487928" y="181633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506431" y="18420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506431" y="18420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528548" y="186741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528548" y="186741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555091" y="189435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555091" y="189435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587667" y="19221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587667" y="19221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626675" y="194945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26675" y="194945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74134" y="19780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74134" y="19780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31240" y="201058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31240" y="201058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800411" y="20407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800411" y="20407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884466" y="20693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884466" y="20693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985812" y="20926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985812" y="20926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108474" y="211032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108474" y="211032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256873" y="212359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256873" y="212359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436237" y="21292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436237" y="21292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653407" y="21324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653407" y="21324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916023" y="213203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916023" y="213203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2233733" y="213485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2233733" y="213485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411116" y="1503852"/>
            <a:ext cx="1818639" cy="641350"/>
          </a:xfrm>
          <a:custGeom>
            <a:avLst/>
            <a:gdLst/>
            <a:ahLst/>
            <a:cxnLst/>
            <a:rect l="l" t="t" r="r" b="b"/>
            <a:pathLst>
              <a:path w="1818639" h="641350">
                <a:moveTo>
                  <a:pt x="0" y="0"/>
                </a:moveTo>
                <a:lnTo>
                  <a:pt x="4021" y="50272"/>
                </a:lnTo>
                <a:lnTo>
                  <a:pt x="12867" y="122662"/>
                </a:lnTo>
                <a:lnTo>
                  <a:pt x="18899" y="160464"/>
                </a:lnTo>
                <a:lnTo>
                  <a:pt x="34183" y="230441"/>
                </a:lnTo>
                <a:lnTo>
                  <a:pt x="57107" y="292378"/>
                </a:lnTo>
                <a:lnTo>
                  <a:pt x="90488" y="348277"/>
                </a:lnTo>
                <a:lnTo>
                  <a:pt x="139549" y="400557"/>
                </a:lnTo>
                <a:lnTo>
                  <a:pt x="171724" y="428307"/>
                </a:lnTo>
                <a:lnTo>
                  <a:pt x="210733" y="455656"/>
                </a:lnTo>
                <a:lnTo>
                  <a:pt x="258191" y="484210"/>
                </a:lnTo>
                <a:lnTo>
                  <a:pt x="315298" y="516786"/>
                </a:lnTo>
                <a:lnTo>
                  <a:pt x="384874" y="546948"/>
                </a:lnTo>
                <a:lnTo>
                  <a:pt x="468523" y="575501"/>
                </a:lnTo>
                <a:lnTo>
                  <a:pt x="569869" y="598828"/>
                </a:lnTo>
                <a:lnTo>
                  <a:pt x="692531" y="616522"/>
                </a:lnTo>
                <a:lnTo>
                  <a:pt x="840931" y="629793"/>
                </a:lnTo>
                <a:lnTo>
                  <a:pt x="1020699" y="635424"/>
                </a:lnTo>
                <a:lnTo>
                  <a:pt x="1237869" y="638642"/>
                </a:lnTo>
                <a:lnTo>
                  <a:pt x="1500481" y="638239"/>
                </a:lnTo>
                <a:lnTo>
                  <a:pt x="1818196" y="641055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432834" y="1398486"/>
            <a:ext cx="1812289" cy="746760"/>
          </a:xfrm>
          <a:custGeom>
            <a:avLst/>
            <a:gdLst/>
            <a:ahLst/>
            <a:cxnLst/>
            <a:rect l="l" t="t" r="r" b="b"/>
            <a:pathLst>
              <a:path w="1812289" h="746760">
                <a:moveTo>
                  <a:pt x="0" y="16085"/>
                </a:moveTo>
                <a:lnTo>
                  <a:pt x="1607" y="0"/>
                </a:lnTo>
                <a:lnTo>
                  <a:pt x="3619" y="24935"/>
                </a:lnTo>
                <a:lnTo>
                  <a:pt x="5627" y="82442"/>
                </a:lnTo>
                <a:lnTo>
                  <a:pt x="8445" y="119443"/>
                </a:lnTo>
                <a:lnTo>
                  <a:pt x="15684" y="192234"/>
                </a:lnTo>
                <a:lnTo>
                  <a:pt x="26542" y="265830"/>
                </a:lnTo>
                <a:lnTo>
                  <a:pt x="41822" y="335807"/>
                </a:lnTo>
                <a:lnTo>
                  <a:pt x="64745" y="397744"/>
                </a:lnTo>
                <a:lnTo>
                  <a:pt x="98127" y="453643"/>
                </a:lnTo>
                <a:lnTo>
                  <a:pt x="147192" y="505924"/>
                </a:lnTo>
                <a:lnTo>
                  <a:pt x="179363" y="533673"/>
                </a:lnTo>
                <a:lnTo>
                  <a:pt x="218376" y="561022"/>
                </a:lnTo>
                <a:lnTo>
                  <a:pt x="265830" y="589576"/>
                </a:lnTo>
                <a:lnTo>
                  <a:pt x="322936" y="622152"/>
                </a:lnTo>
                <a:lnTo>
                  <a:pt x="392513" y="652314"/>
                </a:lnTo>
                <a:lnTo>
                  <a:pt x="476162" y="680867"/>
                </a:lnTo>
                <a:lnTo>
                  <a:pt x="577508" y="704194"/>
                </a:lnTo>
                <a:lnTo>
                  <a:pt x="700170" y="721888"/>
                </a:lnTo>
                <a:lnTo>
                  <a:pt x="848570" y="735159"/>
                </a:lnTo>
                <a:lnTo>
                  <a:pt x="1028338" y="740790"/>
                </a:lnTo>
                <a:lnTo>
                  <a:pt x="1245508" y="744008"/>
                </a:lnTo>
                <a:lnTo>
                  <a:pt x="1508124" y="743605"/>
                </a:lnTo>
                <a:lnTo>
                  <a:pt x="1811756" y="74642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 txBox="1"/>
          <p:nvPr/>
        </p:nvSpPr>
        <p:spPr>
          <a:xfrm>
            <a:off x="1047109" y="2249482"/>
            <a:ext cx="585470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10"/>
              </a:lnSpc>
              <a:tabLst>
                <a:tab pos="354330" algn="l"/>
              </a:tabLst>
            </a:pPr>
            <a:r>
              <a:rPr dirty="0" sz="650" spc="15">
                <a:latin typeface="Arial"/>
                <a:cs typeface="Arial"/>
              </a:rPr>
              <a:t>0.01</a:t>
            </a:r>
            <a:r>
              <a:rPr dirty="0" sz="650" spc="15">
                <a:latin typeface="Arial"/>
                <a:cs typeface="Arial"/>
              </a:rPr>
              <a:t>	</a:t>
            </a:r>
            <a:r>
              <a:rPr dirty="0" sz="650" spc="15">
                <a:latin typeface="Arial"/>
                <a:cs typeface="Arial"/>
              </a:rPr>
              <a:t>0.015</a:t>
            </a:r>
            <a:endParaRPr sz="650">
              <a:latin typeface="Arial"/>
              <a:cs typeface="Arial"/>
            </a:endParaRPr>
          </a:p>
          <a:p>
            <a:pPr marL="46990">
              <a:lnSpc>
                <a:spcPts val="830"/>
              </a:lnSpc>
            </a:pPr>
            <a:r>
              <a:rPr dirty="0" sz="750" spc="-45">
                <a:latin typeface="Georgia"/>
                <a:cs typeface="Georgia"/>
              </a:rPr>
              <a:t>H</a:t>
            </a:r>
            <a:r>
              <a:rPr dirty="0" sz="750" spc="-35">
                <a:latin typeface="Georgia"/>
                <a:cs typeface="Georgia"/>
              </a:rPr>
              <a:t>e</a:t>
            </a:r>
            <a:r>
              <a:rPr dirty="0" sz="750" spc="-15">
                <a:latin typeface="Georgia"/>
                <a:cs typeface="Georgia"/>
              </a:rPr>
              <a:t>i</a:t>
            </a:r>
            <a:r>
              <a:rPr dirty="0" sz="750" spc="0">
                <a:latin typeface="Georgia"/>
                <a:cs typeface="Georgia"/>
              </a:rPr>
              <a:t>g</a:t>
            </a:r>
            <a:r>
              <a:rPr dirty="0" sz="750" spc="-40">
                <a:latin typeface="Georgia"/>
                <a:cs typeface="Georgia"/>
              </a:rPr>
              <a:t>h</a:t>
            </a:r>
            <a:r>
              <a:rPr dirty="0" sz="750" spc="30">
                <a:latin typeface="Georgia"/>
                <a:cs typeface="Georgia"/>
              </a:rPr>
              <a:t>t</a:t>
            </a:r>
            <a:r>
              <a:rPr dirty="0" sz="750" spc="80">
                <a:latin typeface="Georgia"/>
                <a:cs typeface="Georgia"/>
              </a:rPr>
              <a:t> </a:t>
            </a:r>
            <a:r>
              <a:rPr dirty="0" sz="750" spc="15">
                <a:latin typeface="Georgia"/>
                <a:cs typeface="Georgia"/>
              </a:rPr>
              <a:t>(</a:t>
            </a:r>
            <a:r>
              <a:rPr dirty="0" sz="750" spc="-35">
                <a:latin typeface="Georgia"/>
                <a:cs typeface="Georgia"/>
              </a:rPr>
              <a:t>m</a:t>
            </a:r>
            <a:r>
              <a:rPr dirty="0" sz="750" spc="10">
                <a:latin typeface="Georgia"/>
                <a:cs typeface="Georgia"/>
              </a:rPr>
              <a:t>)</a:t>
            </a:r>
            <a:endParaRPr sz="750">
              <a:latin typeface="Georgia"/>
              <a:cs typeface="Georgia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1780260" y="2249482"/>
            <a:ext cx="19494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0.02</a:t>
            </a:r>
            <a:endParaRPr sz="650">
              <a:latin typeface="Arial"/>
              <a:cs typeface="Arial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2122906" y="2249482"/>
            <a:ext cx="243204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0.025</a:t>
            </a:r>
            <a:endParaRPr sz="650">
              <a:latin typeface="Arial"/>
              <a:cs typeface="Arial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287820" y="2187145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20</a:t>
            </a:r>
            <a:endParaRPr sz="650">
              <a:latin typeface="Arial"/>
              <a:cs typeface="Arial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287820" y="1856564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30</a:t>
            </a:r>
            <a:endParaRPr sz="650">
              <a:latin typeface="Arial"/>
              <a:cs typeface="Arial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287820" y="1526384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40</a:t>
            </a:r>
            <a:endParaRPr sz="650">
              <a:latin typeface="Arial"/>
              <a:cs typeface="Arial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287820" y="1196208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50</a:t>
            </a:r>
            <a:endParaRPr sz="650">
              <a:latin typeface="Arial"/>
              <a:cs typeface="Arial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169583" y="1395389"/>
            <a:ext cx="121920" cy="7207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-70">
                <a:latin typeface="Georgia"/>
                <a:cs typeface="Georgia"/>
              </a:rPr>
              <a:t>T</a:t>
            </a:r>
            <a:r>
              <a:rPr dirty="0" sz="750" spc="-5">
                <a:latin typeface="Georgia"/>
                <a:cs typeface="Georgia"/>
              </a:rPr>
              <a:t>e</a:t>
            </a:r>
            <a:r>
              <a:rPr dirty="0" sz="750">
                <a:latin typeface="Georgia"/>
                <a:cs typeface="Georgia"/>
              </a:rPr>
              <a:t>m</a:t>
            </a:r>
            <a:r>
              <a:rPr dirty="0" sz="750" spc="20">
                <a:latin typeface="Georgia"/>
                <a:cs typeface="Georgia"/>
              </a:rPr>
              <a:t>p</a:t>
            </a:r>
            <a:r>
              <a:rPr dirty="0" sz="750" spc="-5">
                <a:latin typeface="Georgia"/>
                <a:cs typeface="Georgia"/>
              </a:rPr>
              <a:t>e</a:t>
            </a:r>
            <a:r>
              <a:rPr dirty="0" sz="750" spc="5">
                <a:latin typeface="Georgia"/>
                <a:cs typeface="Georgia"/>
              </a:rPr>
              <a:t>r</a:t>
            </a:r>
            <a:r>
              <a:rPr dirty="0" sz="750" spc="10">
                <a:latin typeface="Georgia"/>
                <a:cs typeface="Georgia"/>
              </a:rPr>
              <a:t>a</a:t>
            </a:r>
            <a:r>
              <a:rPr dirty="0" sz="750" spc="5">
                <a:latin typeface="Georgia"/>
                <a:cs typeface="Georgia"/>
              </a:rPr>
              <a:t>t</a:t>
            </a:r>
            <a:r>
              <a:rPr dirty="0" sz="750">
                <a:latin typeface="Georgia"/>
                <a:cs typeface="Georgia"/>
              </a:rPr>
              <a:t>u</a:t>
            </a:r>
            <a:r>
              <a:rPr dirty="0" sz="750" spc="5">
                <a:latin typeface="Georgia"/>
                <a:cs typeface="Georgia"/>
              </a:rPr>
              <a:t>r</a:t>
            </a:r>
            <a:r>
              <a:rPr dirty="0" sz="750">
                <a:latin typeface="Georgia"/>
                <a:cs typeface="Georgia"/>
              </a:rPr>
              <a:t>e</a:t>
            </a:r>
            <a:r>
              <a:rPr dirty="0" sz="750" spc="65">
                <a:latin typeface="Georgia"/>
                <a:cs typeface="Georgia"/>
              </a:rPr>
              <a:t> </a:t>
            </a:r>
            <a:r>
              <a:rPr dirty="0" sz="750" spc="5">
                <a:latin typeface="Georgia"/>
                <a:cs typeface="Georgia"/>
              </a:rPr>
              <a:t>(</a:t>
            </a:r>
            <a:r>
              <a:rPr dirty="0" sz="750" spc="-5">
                <a:latin typeface="Georgia"/>
                <a:cs typeface="Georgia"/>
              </a:rPr>
              <a:t>c</a:t>
            </a:r>
            <a:r>
              <a:rPr dirty="0" sz="750">
                <a:latin typeface="Georgia"/>
                <a:cs typeface="Georgia"/>
              </a:rPr>
              <a:t>)</a:t>
            </a:r>
            <a:endParaRPr sz="750">
              <a:latin typeface="Georgia"/>
              <a:cs typeface="Georgia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805408" y="1060836"/>
            <a:ext cx="1049020" cy="170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30">
                <a:latin typeface="Georgia"/>
                <a:cs typeface="Georgia"/>
              </a:rPr>
              <a:t>T</a:t>
            </a:r>
            <a:r>
              <a:rPr dirty="0" sz="900" spc="-50">
                <a:latin typeface="Georgia"/>
                <a:cs typeface="Georgia"/>
              </a:rPr>
              <a:t>e</a:t>
            </a:r>
            <a:r>
              <a:rPr dirty="0" sz="900" spc="-40">
                <a:latin typeface="Georgia"/>
                <a:cs typeface="Georgia"/>
              </a:rPr>
              <a:t>m</a:t>
            </a:r>
            <a:r>
              <a:rPr dirty="0" sz="900" spc="20">
                <a:latin typeface="Georgia"/>
                <a:cs typeface="Georgia"/>
              </a:rPr>
              <a:t>p</a:t>
            </a:r>
            <a:r>
              <a:rPr dirty="0" sz="900" spc="-50">
                <a:latin typeface="Georgia"/>
                <a:cs typeface="Georgia"/>
              </a:rPr>
              <a:t>e</a:t>
            </a:r>
            <a:r>
              <a:rPr dirty="0" sz="900" spc="-5">
                <a:latin typeface="Georgia"/>
                <a:cs typeface="Georgia"/>
              </a:rPr>
              <a:t>r</a:t>
            </a:r>
            <a:r>
              <a:rPr dirty="0" sz="900" spc="20">
                <a:latin typeface="Georgia"/>
                <a:cs typeface="Georgia"/>
              </a:rPr>
              <a:t>a</a:t>
            </a:r>
            <a:r>
              <a:rPr dirty="0" sz="900" spc="25">
                <a:latin typeface="Georgia"/>
                <a:cs typeface="Georgia"/>
              </a:rPr>
              <a:t>t</a:t>
            </a:r>
            <a:r>
              <a:rPr dirty="0" sz="900" spc="-10">
                <a:latin typeface="Georgia"/>
                <a:cs typeface="Georgia"/>
              </a:rPr>
              <a:t>u</a:t>
            </a:r>
            <a:r>
              <a:rPr dirty="0" sz="900" spc="-10">
                <a:latin typeface="Georgia"/>
                <a:cs typeface="Georgia"/>
              </a:rPr>
              <a:t>r</a:t>
            </a:r>
            <a:r>
              <a:rPr dirty="0" sz="900" spc="-35">
                <a:latin typeface="Georgia"/>
                <a:cs typeface="Georgia"/>
              </a:rPr>
              <a:t>e</a:t>
            </a:r>
            <a:r>
              <a:rPr dirty="0" sz="900" spc="70">
                <a:latin typeface="Georgia"/>
                <a:cs typeface="Georgia"/>
              </a:rPr>
              <a:t> </a:t>
            </a:r>
            <a:r>
              <a:rPr dirty="0" sz="900" spc="75">
                <a:latin typeface="Georgia"/>
                <a:cs typeface="Georgia"/>
              </a:rPr>
              <a:t>P</a:t>
            </a:r>
            <a:r>
              <a:rPr dirty="0" sz="900" spc="-10">
                <a:latin typeface="Georgia"/>
                <a:cs typeface="Georgia"/>
              </a:rPr>
              <a:t>r</a:t>
            </a:r>
            <a:r>
              <a:rPr dirty="0" sz="900" spc="-30">
                <a:latin typeface="Georgia"/>
                <a:cs typeface="Georgia"/>
              </a:rPr>
              <a:t>o</a:t>
            </a:r>
            <a:r>
              <a:rPr dirty="0" sz="900" spc="30">
                <a:latin typeface="Arial"/>
                <a:cs typeface="Arial"/>
              </a:rPr>
              <a:t>f</a:t>
            </a:r>
            <a:r>
              <a:rPr dirty="0" sz="900" spc="25">
                <a:latin typeface="Arial"/>
                <a:cs typeface="Arial"/>
              </a:rPr>
              <a:t>i</a:t>
            </a:r>
            <a:r>
              <a:rPr dirty="0" sz="900" spc="-25">
                <a:latin typeface="Georgia"/>
                <a:cs typeface="Georgia"/>
              </a:rPr>
              <a:t>l</a:t>
            </a:r>
            <a:r>
              <a:rPr dirty="0" sz="900" spc="-35">
                <a:latin typeface="Georgia"/>
                <a:cs typeface="Georgia"/>
              </a:rPr>
              <a:t>e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344" name="object 344"/>
          <p:cNvSpPr/>
          <p:nvPr/>
        </p:nvSpPr>
        <p:spPr>
          <a:xfrm>
            <a:off x="1585442" y="1268989"/>
            <a:ext cx="608330" cy="590550"/>
          </a:xfrm>
          <a:custGeom>
            <a:avLst/>
            <a:gdLst/>
            <a:ahLst/>
            <a:cxnLst/>
            <a:rect l="l" t="t" r="r" b="b"/>
            <a:pathLst>
              <a:path w="608330" h="590550">
                <a:moveTo>
                  <a:pt x="0" y="589978"/>
                </a:moveTo>
                <a:lnTo>
                  <a:pt x="608075" y="589978"/>
                </a:lnTo>
                <a:lnTo>
                  <a:pt x="608075" y="0"/>
                </a:lnTo>
                <a:lnTo>
                  <a:pt x="0" y="0"/>
                </a:lnTo>
                <a:lnTo>
                  <a:pt x="0" y="5899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1585442" y="1268989"/>
            <a:ext cx="608330" cy="590550"/>
          </a:xfrm>
          <a:custGeom>
            <a:avLst/>
            <a:gdLst/>
            <a:ahLst/>
            <a:cxnLst/>
            <a:rect l="l" t="t" r="r" b="b"/>
            <a:pathLst>
              <a:path w="608330" h="590550">
                <a:moveTo>
                  <a:pt x="0" y="589978"/>
                </a:moveTo>
                <a:lnTo>
                  <a:pt x="0" y="0"/>
                </a:lnTo>
                <a:lnTo>
                  <a:pt x="608075" y="0"/>
                </a:lnTo>
                <a:lnTo>
                  <a:pt x="608075" y="589978"/>
                </a:lnTo>
                <a:lnTo>
                  <a:pt x="0" y="589978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585442" y="1858968"/>
            <a:ext cx="608330" cy="0"/>
          </a:xfrm>
          <a:custGeom>
            <a:avLst/>
            <a:gdLst/>
            <a:ahLst/>
            <a:cxnLst/>
            <a:rect l="l" t="t" r="r" b="b"/>
            <a:pathLst>
              <a:path w="608330" h="0">
                <a:moveTo>
                  <a:pt x="0" y="0"/>
                </a:moveTo>
                <a:lnTo>
                  <a:pt x="608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585442" y="1268989"/>
            <a:ext cx="608330" cy="0"/>
          </a:xfrm>
          <a:custGeom>
            <a:avLst/>
            <a:gdLst/>
            <a:ahLst/>
            <a:cxnLst/>
            <a:rect l="l" t="t" r="r" b="b"/>
            <a:pathLst>
              <a:path w="608330" h="0">
                <a:moveTo>
                  <a:pt x="0" y="0"/>
                </a:moveTo>
                <a:lnTo>
                  <a:pt x="608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585442" y="1268989"/>
            <a:ext cx="0" cy="590550"/>
          </a:xfrm>
          <a:custGeom>
            <a:avLst/>
            <a:gdLst/>
            <a:ahLst/>
            <a:cxnLst/>
            <a:rect l="l" t="t" r="r" b="b"/>
            <a:pathLst>
              <a:path w="0" h="590550">
                <a:moveTo>
                  <a:pt x="0" y="0"/>
                </a:moveTo>
                <a:lnTo>
                  <a:pt x="0" y="58997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2193518" y="1268989"/>
            <a:ext cx="0" cy="590550"/>
          </a:xfrm>
          <a:custGeom>
            <a:avLst/>
            <a:gdLst/>
            <a:ahLst/>
            <a:cxnLst/>
            <a:rect l="l" t="t" r="r" b="b"/>
            <a:pathLst>
              <a:path w="0" h="590550">
                <a:moveTo>
                  <a:pt x="0" y="0"/>
                </a:moveTo>
                <a:lnTo>
                  <a:pt x="0" y="58997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1648180" y="1340173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795373" y="13301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795373" y="13301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648180" y="1451972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795373" y="144192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795373" y="144192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648180" y="1563776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1795373" y="15537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795373" y="15537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648180" y="1675580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795373" y="16655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795373" y="16655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 txBox="1"/>
          <p:nvPr/>
        </p:nvSpPr>
        <p:spPr>
          <a:xfrm>
            <a:off x="1981746" y="1268488"/>
            <a:ext cx="200025" cy="569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0"/>
              </a:lnSpc>
            </a:pPr>
            <a:r>
              <a:rPr dirty="0" sz="750">
                <a:latin typeface="Arial"/>
                <a:cs typeface="Arial"/>
              </a:rPr>
              <a:t>−2A</a:t>
            </a:r>
            <a:endParaRPr sz="750">
              <a:latin typeface="Arial"/>
              <a:cs typeface="Arial"/>
            </a:endParaRPr>
          </a:p>
          <a:p>
            <a:pPr marL="12700" marR="58419">
              <a:lnSpc>
                <a:spcPts val="880"/>
              </a:lnSpc>
              <a:spcBef>
                <a:spcPts val="35"/>
              </a:spcBef>
            </a:pPr>
            <a:r>
              <a:rPr dirty="0" sz="750">
                <a:latin typeface="Arial"/>
                <a:cs typeface="Arial"/>
              </a:rPr>
              <a:t>−A 0 A 2A</a:t>
            </a:r>
            <a:endParaRPr sz="750">
              <a:latin typeface="Arial"/>
              <a:cs typeface="Arial"/>
            </a:endParaRPr>
          </a:p>
        </p:txBody>
      </p:sp>
      <p:sp>
        <p:nvSpPr>
          <p:cNvPr id="363" name="object 363"/>
          <p:cNvSpPr/>
          <p:nvPr/>
        </p:nvSpPr>
        <p:spPr>
          <a:xfrm>
            <a:off x="1648180" y="1787379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1795373" y="17773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795373" y="17773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2667253" y="945604"/>
            <a:ext cx="1368856" cy="1837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0" y="3310490"/>
            <a:ext cx="2997835" cy="0"/>
          </a:xfrm>
          <a:custGeom>
            <a:avLst/>
            <a:gdLst/>
            <a:ahLst/>
            <a:cxnLst/>
            <a:rect l="l" t="t" r="r" b="b"/>
            <a:pathLst>
              <a:path w="2997835" h="0">
                <a:moveTo>
                  <a:pt x="0" y="0"/>
                </a:moveTo>
                <a:lnTo>
                  <a:pt x="2997822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 txBox="1"/>
          <p:nvPr/>
        </p:nvSpPr>
        <p:spPr>
          <a:xfrm>
            <a:off x="-12700" y="3316488"/>
            <a:ext cx="3422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0000CC"/>
                </a:solidFill>
                <a:latin typeface="Arial"/>
                <a:cs typeface="Arial"/>
              </a:rPr>
              <a:t>10/14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226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868" rIns="0" bIns="0" rtlCol="0" vert="horz">
            <a:spAutoFit/>
          </a:bodyPr>
          <a:lstStyle/>
          <a:p>
            <a:pPr marL="688975">
              <a:lnSpc>
                <a:spcPct val="100000"/>
              </a:lnSpc>
            </a:pPr>
            <a:r>
              <a:rPr dirty="0" spc="-60" u="none"/>
              <a:t>Spanwise</a:t>
            </a:r>
            <a:r>
              <a:rPr dirty="0" spc="20" u="none"/>
              <a:t> </a:t>
            </a:r>
            <a:r>
              <a:rPr dirty="0" spc="50" u="none"/>
              <a:t>V</a:t>
            </a:r>
            <a:r>
              <a:rPr dirty="0" spc="-110" u="none"/>
              <a:t>a</a:t>
            </a:r>
            <a:r>
              <a:rPr dirty="0" spc="-10" u="none"/>
              <a:t>riabili</a:t>
            </a:r>
            <a:r>
              <a:rPr dirty="0" spc="-55" u="none"/>
              <a:t>t</a:t>
            </a:r>
            <a:r>
              <a:rPr dirty="0" spc="-65" u="none"/>
              <a:t>y</a:t>
            </a:r>
          </a:p>
        </p:txBody>
      </p:sp>
      <p:sp>
        <p:nvSpPr>
          <p:cNvPr id="4" name="object 4"/>
          <p:cNvSpPr/>
          <p:nvPr/>
        </p:nvSpPr>
        <p:spPr>
          <a:xfrm>
            <a:off x="1565122" y="732650"/>
            <a:ext cx="1478280" cy="0"/>
          </a:xfrm>
          <a:custGeom>
            <a:avLst/>
            <a:gdLst/>
            <a:ahLst/>
            <a:cxnLst/>
            <a:rect l="l" t="t" r="r" b="b"/>
            <a:pathLst>
              <a:path w="1478280" h="0">
                <a:moveTo>
                  <a:pt x="0" y="0"/>
                </a:moveTo>
                <a:lnTo>
                  <a:pt x="1477759" y="0"/>
                </a:lnTo>
              </a:path>
            </a:pathLst>
          </a:custGeom>
          <a:ln w="72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1116" y="1255128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1116" y="125512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7488" y="1255128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7488" y="125512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44264" y="1255128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44264" y="125512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10639" y="1255128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510639" y="125512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77415" y="1255128"/>
            <a:ext cx="0" cy="8255"/>
          </a:xfrm>
          <a:custGeom>
            <a:avLst/>
            <a:gdLst/>
            <a:ahLst/>
            <a:cxnLst/>
            <a:rect l="l" t="t" r="r" b="b"/>
            <a:pathLst>
              <a:path w="0" h="8255">
                <a:moveTo>
                  <a:pt x="0" y="0"/>
                </a:moveTo>
                <a:lnTo>
                  <a:pt x="0" y="804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77415" y="1853151"/>
            <a:ext cx="0" cy="393065"/>
          </a:xfrm>
          <a:custGeom>
            <a:avLst/>
            <a:gdLst/>
            <a:ahLst/>
            <a:cxnLst/>
            <a:rect l="l" t="t" r="r" b="b"/>
            <a:pathLst>
              <a:path w="0" h="393064">
                <a:moveTo>
                  <a:pt x="0" y="0"/>
                </a:moveTo>
                <a:lnTo>
                  <a:pt x="0" y="39291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77415" y="125512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44191" y="1255128"/>
            <a:ext cx="0" cy="991235"/>
          </a:xfrm>
          <a:custGeom>
            <a:avLst/>
            <a:gdLst/>
            <a:ahLst/>
            <a:cxnLst/>
            <a:rect l="l" t="t" r="r" b="b"/>
            <a:pathLst>
              <a:path w="0" h="991235">
                <a:moveTo>
                  <a:pt x="0" y="0"/>
                </a:moveTo>
                <a:lnTo>
                  <a:pt x="0" y="99093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244191" y="125512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11116" y="2246066"/>
            <a:ext cx="1833245" cy="0"/>
          </a:xfrm>
          <a:custGeom>
            <a:avLst/>
            <a:gdLst/>
            <a:ahLst/>
            <a:cxnLst/>
            <a:rect l="l" t="t" r="r" b="b"/>
            <a:pathLst>
              <a:path w="1833245" h="0">
                <a:moveTo>
                  <a:pt x="0" y="0"/>
                </a:moveTo>
                <a:lnTo>
                  <a:pt x="1833074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244191" y="224606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1116" y="1915484"/>
            <a:ext cx="1833245" cy="0"/>
          </a:xfrm>
          <a:custGeom>
            <a:avLst/>
            <a:gdLst/>
            <a:ahLst/>
            <a:cxnLst/>
            <a:rect l="l" t="t" r="r" b="b"/>
            <a:pathLst>
              <a:path w="1833245" h="0">
                <a:moveTo>
                  <a:pt x="0" y="0"/>
                </a:moveTo>
                <a:lnTo>
                  <a:pt x="1833074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244191" y="191548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93518" y="1585308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673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11116" y="1585308"/>
            <a:ext cx="1174750" cy="0"/>
          </a:xfrm>
          <a:custGeom>
            <a:avLst/>
            <a:gdLst/>
            <a:ahLst/>
            <a:cxnLst/>
            <a:rect l="l" t="t" r="r" b="b"/>
            <a:pathLst>
              <a:path w="1174750" h="0">
                <a:moveTo>
                  <a:pt x="0" y="0"/>
                </a:moveTo>
                <a:lnTo>
                  <a:pt x="1174325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44191" y="158530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11116" y="1255128"/>
            <a:ext cx="1833245" cy="0"/>
          </a:xfrm>
          <a:custGeom>
            <a:avLst/>
            <a:gdLst/>
            <a:ahLst/>
            <a:cxnLst/>
            <a:rect l="l" t="t" r="r" b="b"/>
            <a:pathLst>
              <a:path w="1833245" h="0">
                <a:moveTo>
                  <a:pt x="0" y="0"/>
                </a:moveTo>
                <a:lnTo>
                  <a:pt x="1833074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44191" y="125512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74286" y="2243665"/>
            <a:ext cx="7429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6203" y="2243665"/>
            <a:ext cx="243204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0.005</a:t>
            </a:r>
            <a:endParaRPr sz="6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18356" y="1554340"/>
            <a:ext cx="1825625" cy="645795"/>
          </a:xfrm>
          <a:custGeom>
            <a:avLst/>
            <a:gdLst/>
            <a:ahLst/>
            <a:cxnLst/>
            <a:rect l="l" t="t" r="r" b="b"/>
            <a:pathLst>
              <a:path w="1825625" h="645794">
                <a:moveTo>
                  <a:pt x="0" y="0"/>
                </a:moveTo>
                <a:lnTo>
                  <a:pt x="1607" y="26943"/>
                </a:lnTo>
                <a:lnTo>
                  <a:pt x="3214" y="54292"/>
                </a:lnTo>
                <a:lnTo>
                  <a:pt x="5627" y="73997"/>
                </a:lnTo>
                <a:lnTo>
                  <a:pt x="8445" y="86062"/>
                </a:lnTo>
                <a:lnTo>
                  <a:pt x="11659" y="108584"/>
                </a:lnTo>
                <a:lnTo>
                  <a:pt x="15684" y="137540"/>
                </a:lnTo>
                <a:lnTo>
                  <a:pt x="20510" y="164484"/>
                </a:lnTo>
                <a:lnTo>
                  <a:pt x="33376" y="236473"/>
                </a:lnTo>
                <a:lnTo>
                  <a:pt x="52280" y="291167"/>
                </a:lnTo>
                <a:lnTo>
                  <a:pt x="79628" y="342645"/>
                </a:lnTo>
                <a:lnTo>
                  <a:pt x="120244" y="397339"/>
                </a:lnTo>
                <a:lnTo>
                  <a:pt x="179363" y="445600"/>
                </a:lnTo>
                <a:lnTo>
                  <a:pt x="218376" y="470936"/>
                </a:lnTo>
                <a:lnTo>
                  <a:pt x="265830" y="496273"/>
                </a:lnTo>
                <a:lnTo>
                  <a:pt x="322936" y="524022"/>
                </a:lnTo>
                <a:lnTo>
                  <a:pt x="392112" y="548957"/>
                </a:lnTo>
                <a:lnTo>
                  <a:pt x="476162" y="582739"/>
                </a:lnTo>
                <a:lnTo>
                  <a:pt x="577508" y="599630"/>
                </a:lnTo>
                <a:lnTo>
                  <a:pt x="700170" y="615716"/>
                </a:lnTo>
                <a:lnTo>
                  <a:pt x="848570" y="632607"/>
                </a:lnTo>
                <a:lnTo>
                  <a:pt x="1027937" y="641456"/>
                </a:lnTo>
                <a:lnTo>
                  <a:pt x="1245107" y="643064"/>
                </a:lnTo>
                <a:lnTo>
                  <a:pt x="1507719" y="644270"/>
                </a:lnTo>
                <a:lnTo>
                  <a:pt x="1825434" y="64547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8300" y="154428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8300" y="154428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9910" y="157123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9910" y="157123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1518" y="159858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11518" y="159858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13931" y="161828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3931" y="161828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6744" y="163034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16744" y="163034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9963" y="165287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19963" y="165287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3983" y="16818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23983" y="16818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28809" y="170877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28809" y="170877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34441" y="174255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34441" y="174255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41680" y="178076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41680" y="178076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50126" y="18064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50126" y="18064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60584" y="183545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60584" y="183545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73049" y="186159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73049" y="186159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87928" y="18869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87928" y="188693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06431" y="19183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06431" y="19183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28548" y="19416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28548" y="19416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55091" y="19637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55091" y="19637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87667" y="19898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87667" y="19898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26675" y="20152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26675" y="20152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74134" y="20405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74134" y="20405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31240" y="206830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31240" y="206830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00411" y="20932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00411" y="20932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84466" y="21270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84466" y="21270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85812" y="21439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85812" y="21439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108474" y="21600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108474" y="21600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256873" y="21768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256873" y="217689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436237" y="218574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436237" y="218574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653407" y="21873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653407" y="21873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916023" y="218855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916023" y="218855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233733" y="21897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233733" y="21897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18356" y="1366126"/>
            <a:ext cx="1825625" cy="789940"/>
          </a:xfrm>
          <a:custGeom>
            <a:avLst/>
            <a:gdLst/>
            <a:ahLst/>
            <a:cxnLst/>
            <a:rect l="l" t="t" r="r" b="b"/>
            <a:pathLst>
              <a:path w="1825625" h="789939">
                <a:moveTo>
                  <a:pt x="0" y="0"/>
                </a:moveTo>
                <a:lnTo>
                  <a:pt x="1607" y="3619"/>
                </a:lnTo>
                <a:lnTo>
                  <a:pt x="3214" y="54292"/>
                </a:lnTo>
                <a:lnTo>
                  <a:pt x="5627" y="108584"/>
                </a:lnTo>
                <a:lnTo>
                  <a:pt x="8445" y="141561"/>
                </a:lnTo>
                <a:lnTo>
                  <a:pt x="11659" y="177756"/>
                </a:lnTo>
                <a:lnTo>
                  <a:pt x="15684" y="212744"/>
                </a:lnTo>
                <a:lnTo>
                  <a:pt x="20510" y="259798"/>
                </a:lnTo>
                <a:lnTo>
                  <a:pt x="26137" y="300017"/>
                </a:lnTo>
                <a:lnTo>
                  <a:pt x="33376" y="340633"/>
                </a:lnTo>
                <a:lnTo>
                  <a:pt x="52280" y="404177"/>
                </a:lnTo>
                <a:lnTo>
                  <a:pt x="64745" y="440372"/>
                </a:lnTo>
                <a:lnTo>
                  <a:pt x="98127" y="495065"/>
                </a:lnTo>
                <a:lnTo>
                  <a:pt x="120244" y="525633"/>
                </a:lnTo>
                <a:lnTo>
                  <a:pt x="146787" y="551370"/>
                </a:lnTo>
                <a:lnTo>
                  <a:pt x="179363" y="583945"/>
                </a:lnTo>
                <a:lnTo>
                  <a:pt x="218376" y="607270"/>
                </a:lnTo>
                <a:lnTo>
                  <a:pt x="265830" y="633814"/>
                </a:lnTo>
                <a:lnTo>
                  <a:pt x="322936" y="664781"/>
                </a:lnTo>
                <a:lnTo>
                  <a:pt x="392112" y="692530"/>
                </a:lnTo>
                <a:lnTo>
                  <a:pt x="476162" y="718672"/>
                </a:lnTo>
                <a:lnTo>
                  <a:pt x="577508" y="743203"/>
                </a:lnTo>
                <a:lnTo>
                  <a:pt x="700170" y="762106"/>
                </a:lnTo>
                <a:lnTo>
                  <a:pt x="848570" y="773366"/>
                </a:lnTo>
                <a:lnTo>
                  <a:pt x="1027937" y="780605"/>
                </a:lnTo>
                <a:lnTo>
                  <a:pt x="1245107" y="786236"/>
                </a:lnTo>
                <a:lnTo>
                  <a:pt x="1507719" y="789452"/>
                </a:lnTo>
                <a:lnTo>
                  <a:pt x="1825434" y="78985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08300" y="13560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08300" y="13560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09910" y="13596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09910" y="13596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11518" y="14103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11518" y="14103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13931" y="146465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13931" y="146465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16744" y="149763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16744" y="149763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19963" y="153382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19963" y="153382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23983" y="15688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23983" y="15688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28809" y="16158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28809" y="161587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34441" y="16560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34441" y="16560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1680" y="16967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41680" y="16967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50126" y="172968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50126" y="172968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60584" y="17602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60584" y="176025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73049" y="179644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73049" y="179644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87928" y="18258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87928" y="18258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06431" y="18511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06431" y="18511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28548" y="18817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28548" y="18817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5091" y="19074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55091" y="19074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87667" y="19400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87667" y="194001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26675" y="19633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26675" y="19633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74134" y="19898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74134" y="19898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31240" y="202085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731240" y="202085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00411" y="20486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00411" y="20486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84466" y="20747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884466" y="207474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985812" y="20992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985812" y="209927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108474" y="21181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108474" y="21181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256873" y="21294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256873" y="21294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436237" y="21366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436237" y="21366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53407" y="21423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53407" y="21423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916023" y="214552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916023" y="214552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2233733" y="21459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233733" y="214592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18356" y="1395482"/>
            <a:ext cx="1825625" cy="756285"/>
          </a:xfrm>
          <a:custGeom>
            <a:avLst/>
            <a:gdLst/>
            <a:ahLst/>
            <a:cxnLst/>
            <a:rect l="l" t="t" r="r" b="b"/>
            <a:pathLst>
              <a:path w="1825625" h="756285">
                <a:moveTo>
                  <a:pt x="0" y="12470"/>
                </a:moveTo>
                <a:lnTo>
                  <a:pt x="1607" y="805"/>
                </a:lnTo>
                <a:lnTo>
                  <a:pt x="3214" y="0"/>
                </a:lnTo>
                <a:lnTo>
                  <a:pt x="5627" y="43839"/>
                </a:lnTo>
                <a:lnTo>
                  <a:pt x="8445" y="119443"/>
                </a:lnTo>
                <a:lnTo>
                  <a:pt x="11659" y="162877"/>
                </a:lnTo>
                <a:lnTo>
                  <a:pt x="15684" y="198671"/>
                </a:lnTo>
                <a:lnTo>
                  <a:pt x="20510" y="238085"/>
                </a:lnTo>
                <a:lnTo>
                  <a:pt x="26137" y="287552"/>
                </a:lnTo>
                <a:lnTo>
                  <a:pt x="33376" y="322540"/>
                </a:lnTo>
                <a:lnTo>
                  <a:pt x="41822" y="365974"/>
                </a:lnTo>
                <a:lnTo>
                  <a:pt x="52280" y="402169"/>
                </a:lnTo>
                <a:lnTo>
                  <a:pt x="79628" y="461288"/>
                </a:lnTo>
                <a:lnTo>
                  <a:pt x="120244" y="511555"/>
                </a:lnTo>
                <a:lnTo>
                  <a:pt x="146787" y="540917"/>
                </a:lnTo>
                <a:lnTo>
                  <a:pt x="179363" y="568261"/>
                </a:lnTo>
                <a:lnTo>
                  <a:pt x="218376" y="593598"/>
                </a:lnTo>
                <a:lnTo>
                  <a:pt x="265830" y="617728"/>
                </a:lnTo>
                <a:lnTo>
                  <a:pt x="322936" y="644675"/>
                </a:lnTo>
                <a:lnTo>
                  <a:pt x="392112" y="670413"/>
                </a:lnTo>
                <a:lnTo>
                  <a:pt x="476162" y="695749"/>
                </a:lnTo>
                <a:lnTo>
                  <a:pt x="577508" y="715455"/>
                </a:lnTo>
                <a:lnTo>
                  <a:pt x="700170" y="732749"/>
                </a:lnTo>
                <a:lnTo>
                  <a:pt x="848570" y="742803"/>
                </a:lnTo>
                <a:lnTo>
                  <a:pt x="1027937" y="746824"/>
                </a:lnTo>
                <a:lnTo>
                  <a:pt x="1245107" y="754868"/>
                </a:lnTo>
                <a:lnTo>
                  <a:pt x="1507719" y="752455"/>
                </a:lnTo>
                <a:lnTo>
                  <a:pt x="1825434" y="755673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08300" y="13978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08300" y="13978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09910" y="138623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09910" y="138623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11518" y="138543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11518" y="138543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13931" y="14292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13931" y="14292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16744" y="15048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16744" y="15048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19963" y="15483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19963" y="15483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23983" y="15841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23983" y="158410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28809" y="162351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28809" y="162351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34441" y="16729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34441" y="16729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41680" y="17079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41680" y="17079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450126" y="17514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50126" y="17514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460584" y="17875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60584" y="17875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473049" y="18161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473049" y="18161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87928" y="184671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87928" y="184671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506431" y="18720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506431" y="18720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528548" y="18969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528548" y="189698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555091" y="192634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555091" y="192634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587667" y="195369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587667" y="195369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26675" y="19790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26675" y="19790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674134" y="200315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674134" y="200315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31240" y="20301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731240" y="20301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800411" y="205584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800411" y="205584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884466" y="208117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884466" y="208117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985812" y="210088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985812" y="210088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108474" y="21181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108474" y="21181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256873" y="212823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256873" y="212823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436237" y="213225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436237" y="213225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653407" y="214029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653407" y="214029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916023" y="213788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916023" y="213788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2233733" y="21411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2233733" y="21411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18356" y="1399102"/>
            <a:ext cx="1825625" cy="770890"/>
          </a:xfrm>
          <a:custGeom>
            <a:avLst/>
            <a:gdLst/>
            <a:ahLst/>
            <a:cxnLst/>
            <a:rect l="l" t="t" r="r" b="b"/>
            <a:pathLst>
              <a:path w="1825625" h="770889">
                <a:moveTo>
                  <a:pt x="0" y="0"/>
                </a:moveTo>
                <a:lnTo>
                  <a:pt x="1607" y="73195"/>
                </a:lnTo>
                <a:lnTo>
                  <a:pt x="3214" y="99738"/>
                </a:lnTo>
                <a:lnTo>
                  <a:pt x="5627" y="121856"/>
                </a:lnTo>
                <a:lnTo>
                  <a:pt x="8445" y="143172"/>
                </a:lnTo>
                <a:lnTo>
                  <a:pt x="11659" y="167703"/>
                </a:lnTo>
                <a:lnTo>
                  <a:pt x="20510" y="234866"/>
                </a:lnTo>
                <a:lnTo>
                  <a:pt x="33376" y="306050"/>
                </a:lnTo>
                <a:lnTo>
                  <a:pt x="52280" y="369188"/>
                </a:lnTo>
                <a:lnTo>
                  <a:pt x="79628" y="425894"/>
                </a:lnTo>
                <a:lnTo>
                  <a:pt x="98127" y="459275"/>
                </a:lnTo>
                <a:lnTo>
                  <a:pt x="146787" y="509948"/>
                </a:lnTo>
                <a:lnTo>
                  <a:pt x="179363" y="536091"/>
                </a:lnTo>
                <a:lnTo>
                  <a:pt x="218376" y="559014"/>
                </a:lnTo>
                <a:lnTo>
                  <a:pt x="265830" y="593598"/>
                </a:lnTo>
                <a:lnTo>
                  <a:pt x="322936" y="627380"/>
                </a:lnTo>
                <a:lnTo>
                  <a:pt x="392112" y="656336"/>
                </a:lnTo>
                <a:lnTo>
                  <a:pt x="476162" y="684086"/>
                </a:lnTo>
                <a:lnTo>
                  <a:pt x="577508" y="710629"/>
                </a:lnTo>
                <a:lnTo>
                  <a:pt x="700170" y="738782"/>
                </a:lnTo>
                <a:lnTo>
                  <a:pt x="848570" y="754868"/>
                </a:lnTo>
                <a:lnTo>
                  <a:pt x="1027937" y="763715"/>
                </a:lnTo>
                <a:lnTo>
                  <a:pt x="1245107" y="766531"/>
                </a:lnTo>
                <a:lnTo>
                  <a:pt x="1507719" y="768944"/>
                </a:lnTo>
                <a:lnTo>
                  <a:pt x="1825434" y="77055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408300" y="138904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408300" y="138904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409910" y="14622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09910" y="14622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11518" y="148878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411518" y="148878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413931" y="15109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413931" y="15109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16744" y="153222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416744" y="153222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19963" y="155675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19963" y="155675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23983" y="15925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423983" y="15925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428809" y="16239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428809" y="16239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434441" y="165890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434441" y="165890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441680" y="16951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441680" y="169510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50126" y="172888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50126" y="172888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60584" y="175823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460584" y="175823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473049" y="178478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473049" y="178478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487928" y="18149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487928" y="181494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506431" y="184832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506431" y="184832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528548" y="18720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528548" y="18720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555091" y="18989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555091" y="189899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587667" y="192513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587667" y="192513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626675" y="19480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626675" y="19480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674134" y="19826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674134" y="19826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731240" y="201642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731240" y="201642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800411" y="204538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800411" y="204538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884466" y="207313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884466" y="207313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985812" y="20996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985812" y="20996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108474" y="212782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1108474" y="212782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1256873" y="21439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1256873" y="214391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1436237" y="21527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436237" y="215276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1653407" y="21555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1653407" y="215557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1916023" y="215799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1916023" y="215799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233733" y="21596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2233733" y="21596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418356" y="1392669"/>
            <a:ext cx="1825625" cy="746760"/>
          </a:xfrm>
          <a:custGeom>
            <a:avLst/>
            <a:gdLst/>
            <a:ahLst/>
            <a:cxnLst/>
            <a:rect l="l" t="t" r="r" b="b"/>
            <a:pathLst>
              <a:path w="1825625" h="746760">
                <a:moveTo>
                  <a:pt x="0" y="16085"/>
                </a:moveTo>
                <a:lnTo>
                  <a:pt x="1607" y="0"/>
                </a:lnTo>
                <a:lnTo>
                  <a:pt x="3214" y="24935"/>
                </a:lnTo>
                <a:lnTo>
                  <a:pt x="5627" y="82442"/>
                </a:lnTo>
                <a:lnTo>
                  <a:pt x="8445" y="119443"/>
                </a:lnTo>
                <a:lnTo>
                  <a:pt x="15684" y="192234"/>
                </a:lnTo>
                <a:lnTo>
                  <a:pt x="26137" y="265830"/>
                </a:lnTo>
                <a:lnTo>
                  <a:pt x="41822" y="335807"/>
                </a:lnTo>
                <a:lnTo>
                  <a:pt x="64745" y="397744"/>
                </a:lnTo>
                <a:lnTo>
                  <a:pt x="98127" y="453643"/>
                </a:lnTo>
                <a:lnTo>
                  <a:pt x="146787" y="505924"/>
                </a:lnTo>
                <a:lnTo>
                  <a:pt x="179363" y="533673"/>
                </a:lnTo>
                <a:lnTo>
                  <a:pt x="218376" y="561022"/>
                </a:lnTo>
                <a:lnTo>
                  <a:pt x="265830" y="589576"/>
                </a:lnTo>
                <a:lnTo>
                  <a:pt x="322936" y="622152"/>
                </a:lnTo>
                <a:lnTo>
                  <a:pt x="392112" y="652314"/>
                </a:lnTo>
                <a:lnTo>
                  <a:pt x="476162" y="680867"/>
                </a:lnTo>
                <a:lnTo>
                  <a:pt x="577508" y="704194"/>
                </a:lnTo>
                <a:lnTo>
                  <a:pt x="700170" y="721888"/>
                </a:lnTo>
                <a:lnTo>
                  <a:pt x="848570" y="735159"/>
                </a:lnTo>
                <a:lnTo>
                  <a:pt x="1027937" y="740790"/>
                </a:lnTo>
                <a:lnTo>
                  <a:pt x="1245107" y="744008"/>
                </a:lnTo>
                <a:lnTo>
                  <a:pt x="1507719" y="743605"/>
                </a:lnTo>
                <a:lnTo>
                  <a:pt x="1825434" y="7464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08300" y="13987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8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408300" y="139870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8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409910" y="13826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6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409910" y="138261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6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411518" y="14075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411518" y="14075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413931" y="14650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413931" y="146505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416744" y="15020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416744" y="15020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419963" y="15382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419963" y="15382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423983" y="15748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423983" y="157485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428809" y="16106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428809" y="161064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434441" y="16484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434441" y="164844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441680" y="16814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441680" y="168142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450126" y="17184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450126" y="171842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460584" y="17526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460584" y="17526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473049" y="178035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473049" y="178035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487928" y="18105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487928" y="181051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506431" y="18362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506431" y="183626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528548" y="186159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528548" y="186159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555091" y="188854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555091" y="188854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587667" y="191629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587667" y="191629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26675" y="19436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26675" y="194363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74134" y="197218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5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74134" y="197218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5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31240" y="20047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31240" y="20047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800411" y="20349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800411" y="203492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884466" y="206348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884466" y="206348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985812" y="208680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985812" y="2086808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108474" y="210450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108474" y="2104504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256873" y="211777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5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256873" y="211777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5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436237" y="21234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436237" y="21234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653407" y="212662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653407" y="212662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916023" y="212622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1916023" y="212622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2233733" y="212903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2233733" y="212903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8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411116" y="1498035"/>
            <a:ext cx="1818639" cy="641350"/>
          </a:xfrm>
          <a:custGeom>
            <a:avLst/>
            <a:gdLst/>
            <a:ahLst/>
            <a:cxnLst/>
            <a:rect l="l" t="t" r="r" b="b"/>
            <a:pathLst>
              <a:path w="1818639" h="641350">
                <a:moveTo>
                  <a:pt x="0" y="0"/>
                </a:moveTo>
                <a:lnTo>
                  <a:pt x="4021" y="50272"/>
                </a:lnTo>
                <a:lnTo>
                  <a:pt x="12867" y="122662"/>
                </a:lnTo>
                <a:lnTo>
                  <a:pt x="18899" y="160464"/>
                </a:lnTo>
                <a:lnTo>
                  <a:pt x="34183" y="230441"/>
                </a:lnTo>
                <a:lnTo>
                  <a:pt x="57107" y="292378"/>
                </a:lnTo>
                <a:lnTo>
                  <a:pt x="90488" y="348277"/>
                </a:lnTo>
                <a:lnTo>
                  <a:pt x="139549" y="400557"/>
                </a:lnTo>
                <a:lnTo>
                  <a:pt x="171724" y="428307"/>
                </a:lnTo>
                <a:lnTo>
                  <a:pt x="210733" y="455656"/>
                </a:lnTo>
                <a:lnTo>
                  <a:pt x="258191" y="484210"/>
                </a:lnTo>
                <a:lnTo>
                  <a:pt x="315298" y="516786"/>
                </a:lnTo>
                <a:lnTo>
                  <a:pt x="384874" y="546948"/>
                </a:lnTo>
                <a:lnTo>
                  <a:pt x="468523" y="575501"/>
                </a:lnTo>
                <a:lnTo>
                  <a:pt x="569869" y="598828"/>
                </a:lnTo>
                <a:lnTo>
                  <a:pt x="692531" y="616522"/>
                </a:lnTo>
                <a:lnTo>
                  <a:pt x="840931" y="629793"/>
                </a:lnTo>
                <a:lnTo>
                  <a:pt x="1020699" y="635424"/>
                </a:lnTo>
                <a:lnTo>
                  <a:pt x="1237869" y="638642"/>
                </a:lnTo>
                <a:lnTo>
                  <a:pt x="1500481" y="638239"/>
                </a:lnTo>
                <a:lnTo>
                  <a:pt x="1818196" y="641055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432834" y="1392669"/>
            <a:ext cx="1812289" cy="746760"/>
          </a:xfrm>
          <a:custGeom>
            <a:avLst/>
            <a:gdLst/>
            <a:ahLst/>
            <a:cxnLst/>
            <a:rect l="l" t="t" r="r" b="b"/>
            <a:pathLst>
              <a:path w="1812289" h="746760">
                <a:moveTo>
                  <a:pt x="0" y="16085"/>
                </a:moveTo>
                <a:lnTo>
                  <a:pt x="1607" y="0"/>
                </a:lnTo>
                <a:lnTo>
                  <a:pt x="3619" y="24935"/>
                </a:lnTo>
                <a:lnTo>
                  <a:pt x="5627" y="82442"/>
                </a:lnTo>
                <a:lnTo>
                  <a:pt x="8445" y="119443"/>
                </a:lnTo>
                <a:lnTo>
                  <a:pt x="15684" y="192234"/>
                </a:lnTo>
                <a:lnTo>
                  <a:pt x="26542" y="265830"/>
                </a:lnTo>
                <a:lnTo>
                  <a:pt x="41822" y="335807"/>
                </a:lnTo>
                <a:lnTo>
                  <a:pt x="64745" y="397744"/>
                </a:lnTo>
                <a:lnTo>
                  <a:pt x="98127" y="453643"/>
                </a:lnTo>
                <a:lnTo>
                  <a:pt x="147192" y="505924"/>
                </a:lnTo>
                <a:lnTo>
                  <a:pt x="179363" y="533673"/>
                </a:lnTo>
                <a:lnTo>
                  <a:pt x="218376" y="561022"/>
                </a:lnTo>
                <a:lnTo>
                  <a:pt x="265830" y="589576"/>
                </a:lnTo>
                <a:lnTo>
                  <a:pt x="322936" y="622152"/>
                </a:lnTo>
                <a:lnTo>
                  <a:pt x="392513" y="652314"/>
                </a:lnTo>
                <a:lnTo>
                  <a:pt x="476162" y="680867"/>
                </a:lnTo>
                <a:lnTo>
                  <a:pt x="577508" y="704194"/>
                </a:lnTo>
                <a:lnTo>
                  <a:pt x="700170" y="721888"/>
                </a:lnTo>
                <a:lnTo>
                  <a:pt x="848570" y="735159"/>
                </a:lnTo>
                <a:lnTo>
                  <a:pt x="1028338" y="740790"/>
                </a:lnTo>
                <a:lnTo>
                  <a:pt x="1245508" y="744008"/>
                </a:lnTo>
                <a:lnTo>
                  <a:pt x="1508124" y="743605"/>
                </a:lnTo>
                <a:lnTo>
                  <a:pt x="1811756" y="74642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 txBox="1"/>
          <p:nvPr/>
        </p:nvSpPr>
        <p:spPr>
          <a:xfrm>
            <a:off x="1047109" y="2243665"/>
            <a:ext cx="585470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10"/>
              </a:lnSpc>
              <a:tabLst>
                <a:tab pos="354330" algn="l"/>
              </a:tabLst>
            </a:pPr>
            <a:r>
              <a:rPr dirty="0" sz="650" spc="15">
                <a:latin typeface="Arial"/>
                <a:cs typeface="Arial"/>
              </a:rPr>
              <a:t>0.01</a:t>
            </a:r>
            <a:r>
              <a:rPr dirty="0" sz="650" spc="15">
                <a:latin typeface="Arial"/>
                <a:cs typeface="Arial"/>
              </a:rPr>
              <a:t>	</a:t>
            </a:r>
            <a:r>
              <a:rPr dirty="0" sz="650" spc="15">
                <a:latin typeface="Arial"/>
                <a:cs typeface="Arial"/>
              </a:rPr>
              <a:t>0.015</a:t>
            </a:r>
            <a:endParaRPr sz="650">
              <a:latin typeface="Arial"/>
              <a:cs typeface="Arial"/>
            </a:endParaRPr>
          </a:p>
          <a:p>
            <a:pPr marL="46990">
              <a:lnSpc>
                <a:spcPts val="830"/>
              </a:lnSpc>
            </a:pPr>
            <a:r>
              <a:rPr dirty="0" sz="750" spc="-45">
                <a:latin typeface="Georgia"/>
                <a:cs typeface="Georgia"/>
              </a:rPr>
              <a:t>H</a:t>
            </a:r>
            <a:r>
              <a:rPr dirty="0" sz="750" spc="-35">
                <a:latin typeface="Georgia"/>
                <a:cs typeface="Georgia"/>
              </a:rPr>
              <a:t>e</a:t>
            </a:r>
            <a:r>
              <a:rPr dirty="0" sz="750" spc="-15">
                <a:latin typeface="Georgia"/>
                <a:cs typeface="Georgia"/>
              </a:rPr>
              <a:t>i</a:t>
            </a:r>
            <a:r>
              <a:rPr dirty="0" sz="750" spc="0">
                <a:latin typeface="Georgia"/>
                <a:cs typeface="Georgia"/>
              </a:rPr>
              <a:t>g</a:t>
            </a:r>
            <a:r>
              <a:rPr dirty="0" sz="750" spc="-40">
                <a:latin typeface="Georgia"/>
                <a:cs typeface="Georgia"/>
              </a:rPr>
              <a:t>h</a:t>
            </a:r>
            <a:r>
              <a:rPr dirty="0" sz="750" spc="30">
                <a:latin typeface="Georgia"/>
                <a:cs typeface="Georgia"/>
              </a:rPr>
              <a:t>t</a:t>
            </a:r>
            <a:r>
              <a:rPr dirty="0" sz="750" spc="80">
                <a:latin typeface="Georgia"/>
                <a:cs typeface="Georgia"/>
              </a:rPr>
              <a:t> </a:t>
            </a:r>
            <a:r>
              <a:rPr dirty="0" sz="750" spc="15">
                <a:latin typeface="Georgia"/>
                <a:cs typeface="Georgia"/>
              </a:rPr>
              <a:t>(</a:t>
            </a:r>
            <a:r>
              <a:rPr dirty="0" sz="750" spc="-35">
                <a:latin typeface="Georgia"/>
                <a:cs typeface="Georgia"/>
              </a:rPr>
              <a:t>m</a:t>
            </a:r>
            <a:r>
              <a:rPr dirty="0" sz="750" spc="10">
                <a:latin typeface="Georgia"/>
                <a:cs typeface="Georgia"/>
              </a:rPr>
              <a:t>)</a:t>
            </a:r>
            <a:endParaRPr sz="750">
              <a:latin typeface="Georgia"/>
              <a:cs typeface="Georgia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1780260" y="2243665"/>
            <a:ext cx="19494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0.02</a:t>
            </a:r>
            <a:endParaRPr sz="650">
              <a:latin typeface="Arial"/>
              <a:cs typeface="Arial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2122906" y="2243665"/>
            <a:ext cx="243204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0.025</a:t>
            </a:r>
            <a:endParaRPr sz="650">
              <a:latin typeface="Arial"/>
              <a:cs typeface="Arial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287820" y="2181329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20</a:t>
            </a:r>
            <a:endParaRPr sz="650">
              <a:latin typeface="Arial"/>
              <a:cs typeface="Arial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287820" y="1850748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30</a:t>
            </a:r>
            <a:endParaRPr sz="650">
              <a:latin typeface="Arial"/>
              <a:cs typeface="Arial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287820" y="1520567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40</a:t>
            </a:r>
            <a:endParaRPr sz="650">
              <a:latin typeface="Arial"/>
              <a:cs typeface="Arial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287820" y="1190392"/>
            <a:ext cx="1225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0"/>
              </a:lnSpc>
            </a:pPr>
            <a:r>
              <a:rPr dirty="0" sz="650" spc="15">
                <a:latin typeface="Arial"/>
                <a:cs typeface="Arial"/>
              </a:rPr>
              <a:t>50</a:t>
            </a:r>
            <a:endParaRPr sz="650">
              <a:latin typeface="Arial"/>
              <a:cs typeface="Arial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169583" y="1389573"/>
            <a:ext cx="121920" cy="7207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-70">
                <a:latin typeface="Georgia"/>
                <a:cs typeface="Georgia"/>
              </a:rPr>
              <a:t>T</a:t>
            </a:r>
            <a:r>
              <a:rPr dirty="0" sz="750" spc="-5">
                <a:latin typeface="Georgia"/>
                <a:cs typeface="Georgia"/>
              </a:rPr>
              <a:t>e</a:t>
            </a:r>
            <a:r>
              <a:rPr dirty="0" sz="750">
                <a:latin typeface="Georgia"/>
                <a:cs typeface="Georgia"/>
              </a:rPr>
              <a:t>m</a:t>
            </a:r>
            <a:r>
              <a:rPr dirty="0" sz="750" spc="20">
                <a:latin typeface="Georgia"/>
                <a:cs typeface="Georgia"/>
              </a:rPr>
              <a:t>p</a:t>
            </a:r>
            <a:r>
              <a:rPr dirty="0" sz="750" spc="-5">
                <a:latin typeface="Georgia"/>
                <a:cs typeface="Georgia"/>
              </a:rPr>
              <a:t>e</a:t>
            </a:r>
            <a:r>
              <a:rPr dirty="0" sz="750" spc="5">
                <a:latin typeface="Georgia"/>
                <a:cs typeface="Georgia"/>
              </a:rPr>
              <a:t>r</a:t>
            </a:r>
            <a:r>
              <a:rPr dirty="0" sz="750" spc="10">
                <a:latin typeface="Georgia"/>
                <a:cs typeface="Georgia"/>
              </a:rPr>
              <a:t>a</a:t>
            </a:r>
            <a:r>
              <a:rPr dirty="0" sz="750" spc="5">
                <a:latin typeface="Georgia"/>
                <a:cs typeface="Georgia"/>
              </a:rPr>
              <a:t>t</a:t>
            </a:r>
            <a:r>
              <a:rPr dirty="0" sz="750">
                <a:latin typeface="Georgia"/>
                <a:cs typeface="Georgia"/>
              </a:rPr>
              <a:t>u</a:t>
            </a:r>
            <a:r>
              <a:rPr dirty="0" sz="750" spc="5">
                <a:latin typeface="Georgia"/>
                <a:cs typeface="Georgia"/>
              </a:rPr>
              <a:t>r</a:t>
            </a:r>
            <a:r>
              <a:rPr dirty="0" sz="750">
                <a:latin typeface="Georgia"/>
                <a:cs typeface="Georgia"/>
              </a:rPr>
              <a:t>e</a:t>
            </a:r>
            <a:r>
              <a:rPr dirty="0" sz="750" spc="65">
                <a:latin typeface="Georgia"/>
                <a:cs typeface="Georgia"/>
              </a:rPr>
              <a:t> </a:t>
            </a:r>
            <a:r>
              <a:rPr dirty="0" sz="750" spc="5">
                <a:latin typeface="Georgia"/>
                <a:cs typeface="Georgia"/>
              </a:rPr>
              <a:t>(</a:t>
            </a:r>
            <a:r>
              <a:rPr dirty="0" sz="750" spc="-5">
                <a:latin typeface="Georgia"/>
                <a:cs typeface="Georgia"/>
              </a:rPr>
              <a:t>c</a:t>
            </a:r>
            <a:r>
              <a:rPr dirty="0" sz="750">
                <a:latin typeface="Georgia"/>
                <a:cs typeface="Georgia"/>
              </a:rPr>
              <a:t>)</a:t>
            </a:r>
            <a:endParaRPr sz="750">
              <a:latin typeface="Georgia"/>
              <a:cs typeface="Georgia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805408" y="1055020"/>
            <a:ext cx="1049020" cy="170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30">
                <a:latin typeface="Georgia"/>
                <a:cs typeface="Georgia"/>
              </a:rPr>
              <a:t>T</a:t>
            </a:r>
            <a:r>
              <a:rPr dirty="0" sz="900" spc="-50">
                <a:latin typeface="Georgia"/>
                <a:cs typeface="Georgia"/>
              </a:rPr>
              <a:t>e</a:t>
            </a:r>
            <a:r>
              <a:rPr dirty="0" sz="900" spc="-40">
                <a:latin typeface="Georgia"/>
                <a:cs typeface="Georgia"/>
              </a:rPr>
              <a:t>m</a:t>
            </a:r>
            <a:r>
              <a:rPr dirty="0" sz="900" spc="20">
                <a:latin typeface="Georgia"/>
                <a:cs typeface="Georgia"/>
              </a:rPr>
              <a:t>p</a:t>
            </a:r>
            <a:r>
              <a:rPr dirty="0" sz="900" spc="-50">
                <a:latin typeface="Georgia"/>
                <a:cs typeface="Georgia"/>
              </a:rPr>
              <a:t>e</a:t>
            </a:r>
            <a:r>
              <a:rPr dirty="0" sz="900" spc="-5">
                <a:latin typeface="Georgia"/>
                <a:cs typeface="Georgia"/>
              </a:rPr>
              <a:t>r</a:t>
            </a:r>
            <a:r>
              <a:rPr dirty="0" sz="900" spc="20">
                <a:latin typeface="Georgia"/>
                <a:cs typeface="Georgia"/>
              </a:rPr>
              <a:t>a</a:t>
            </a:r>
            <a:r>
              <a:rPr dirty="0" sz="900" spc="25">
                <a:latin typeface="Georgia"/>
                <a:cs typeface="Georgia"/>
              </a:rPr>
              <a:t>t</a:t>
            </a:r>
            <a:r>
              <a:rPr dirty="0" sz="900" spc="-10">
                <a:latin typeface="Georgia"/>
                <a:cs typeface="Georgia"/>
              </a:rPr>
              <a:t>u</a:t>
            </a:r>
            <a:r>
              <a:rPr dirty="0" sz="900" spc="-10">
                <a:latin typeface="Georgia"/>
                <a:cs typeface="Georgia"/>
              </a:rPr>
              <a:t>r</a:t>
            </a:r>
            <a:r>
              <a:rPr dirty="0" sz="900" spc="-35">
                <a:latin typeface="Georgia"/>
                <a:cs typeface="Georgia"/>
              </a:rPr>
              <a:t>e</a:t>
            </a:r>
            <a:r>
              <a:rPr dirty="0" sz="900" spc="70">
                <a:latin typeface="Georgia"/>
                <a:cs typeface="Georgia"/>
              </a:rPr>
              <a:t> </a:t>
            </a:r>
            <a:r>
              <a:rPr dirty="0" sz="900" spc="75">
                <a:latin typeface="Georgia"/>
                <a:cs typeface="Georgia"/>
              </a:rPr>
              <a:t>P</a:t>
            </a:r>
            <a:r>
              <a:rPr dirty="0" sz="900" spc="-10">
                <a:latin typeface="Georgia"/>
                <a:cs typeface="Georgia"/>
              </a:rPr>
              <a:t>r</a:t>
            </a:r>
            <a:r>
              <a:rPr dirty="0" sz="900" spc="-30">
                <a:latin typeface="Georgia"/>
                <a:cs typeface="Georgia"/>
              </a:rPr>
              <a:t>o</a:t>
            </a:r>
            <a:r>
              <a:rPr dirty="0" sz="900" spc="30">
                <a:latin typeface="Arial"/>
                <a:cs typeface="Arial"/>
              </a:rPr>
              <a:t>f</a:t>
            </a:r>
            <a:r>
              <a:rPr dirty="0" sz="900" spc="25">
                <a:latin typeface="Arial"/>
                <a:cs typeface="Arial"/>
              </a:rPr>
              <a:t>i</a:t>
            </a:r>
            <a:r>
              <a:rPr dirty="0" sz="900" spc="-25">
                <a:latin typeface="Georgia"/>
                <a:cs typeface="Georgia"/>
              </a:rPr>
              <a:t>l</a:t>
            </a:r>
            <a:r>
              <a:rPr dirty="0" sz="900" spc="-35">
                <a:latin typeface="Georgia"/>
                <a:cs typeface="Georgia"/>
              </a:rPr>
              <a:t>e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345" name="object 345"/>
          <p:cNvSpPr/>
          <p:nvPr/>
        </p:nvSpPr>
        <p:spPr>
          <a:xfrm>
            <a:off x="1585442" y="1263173"/>
            <a:ext cx="608330" cy="590550"/>
          </a:xfrm>
          <a:custGeom>
            <a:avLst/>
            <a:gdLst/>
            <a:ahLst/>
            <a:cxnLst/>
            <a:rect l="l" t="t" r="r" b="b"/>
            <a:pathLst>
              <a:path w="608330" h="590550">
                <a:moveTo>
                  <a:pt x="0" y="589978"/>
                </a:moveTo>
                <a:lnTo>
                  <a:pt x="608075" y="589978"/>
                </a:lnTo>
                <a:lnTo>
                  <a:pt x="608075" y="0"/>
                </a:lnTo>
                <a:lnTo>
                  <a:pt x="0" y="0"/>
                </a:lnTo>
                <a:lnTo>
                  <a:pt x="0" y="5899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585442" y="1263173"/>
            <a:ext cx="608330" cy="590550"/>
          </a:xfrm>
          <a:custGeom>
            <a:avLst/>
            <a:gdLst/>
            <a:ahLst/>
            <a:cxnLst/>
            <a:rect l="l" t="t" r="r" b="b"/>
            <a:pathLst>
              <a:path w="608330" h="590550">
                <a:moveTo>
                  <a:pt x="0" y="589978"/>
                </a:moveTo>
                <a:lnTo>
                  <a:pt x="0" y="0"/>
                </a:lnTo>
                <a:lnTo>
                  <a:pt x="608075" y="0"/>
                </a:lnTo>
                <a:lnTo>
                  <a:pt x="608075" y="589978"/>
                </a:lnTo>
                <a:lnTo>
                  <a:pt x="0" y="589978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585442" y="1853152"/>
            <a:ext cx="608330" cy="0"/>
          </a:xfrm>
          <a:custGeom>
            <a:avLst/>
            <a:gdLst/>
            <a:ahLst/>
            <a:cxnLst/>
            <a:rect l="l" t="t" r="r" b="b"/>
            <a:pathLst>
              <a:path w="608330" h="0">
                <a:moveTo>
                  <a:pt x="0" y="0"/>
                </a:moveTo>
                <a:lnTo>
                  <a:pt x="608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585442" y="1263173"/>
            <a:ext cx="608330" cy="0"/>
          </a:xfrm>
          <a:custGeom>
            <a:avLst/>
            <a:gdLst/>
            <a:ahLst/>
            <a:cxnLst/>
            <a:rect l="l" t="t" r="r" b="b"/>
            <a:pathLst>
              <a:path w="608330" h="0">
                <a:moveTo>
                  <a:pt x="0" y="0"/>
                </a:moveTo>
                <a:lnTo>
                  <a:pt x="60807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585442" y="1263173"/>
            <a:ext cx="0" cy="590550"/>
          </a:xfrm>
          <a:custGeom>
            <a:avLst/>
            <a:gdLst/>
            <a:ahLst/>
            <a:cxnLst/>
            <a:rect l="l" t="t" r="r" b="b"/>
            <a:pathLst>
              <a:path w="0" h="590550">
                <a:moveTo>
                  <a:pt x="0" y="0"/>
                </a:moveTo>
                <a:lnTo>
                  <a:pt x="0" y="58997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2193518" y="1263173"/>
            <a:ext cx="0" cy="590550"/>
          </a:xfrm>
          <a:custGeom>
            <a:avLst/>
            <a:gdLst/>
            <a:ahLst/>
            <a:cxnLst/>
            <a:rect l="l" t="t" r="r" b="b"/>
            <a:pathLst>
              <a:path w="0" h="590550">
                <a:moveTo>
                  <a:pt x="0" y="0"/>
                </a:moveTo>
                <a:lnTo>
                  <a:pt x="0" y="58997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648180" y="1334356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795373" y="132429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795373" y="1324299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648180" y="1446156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795373" y="14361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795373" y="143610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1648180" y="1557959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795373" y="15479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795373" y="154790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5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648180" y="1669763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795373" y="16597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795373" y="16597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 txBox="1"/>
          <p:nvPr/>
        </p:nvSpPr>
        <p:spPr>
          <a:xfrm>
            <a:off x="1981746" y="1262672"/>
            <a:ext cx="200025" cy="569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0"/>
              </a:lnSpc>
            </a:pPr>
            <a:r>
              <a:rPr dirty="0" sz="750">
                <a:latin typeface="Arial"/>
                <a:cs typeface="Arial"/>
              </a:rPr>
              <a:t>−2A</a:t>
            </a:r>
            <a:endParaRPr sz="750">
              <a:latin typeface="Arial"/>
              <a:cs typeface="Arial"/>
            </a:endParaRPr>
          </a:p>
          <a:p>
            <a:pPr marL="12700" marR="58419">
              <a:lnSpc>
                <a:spcPts val="880"/>
              </a:lnSpc>
              <a:spcBef>
                <a:spcPts val="35"/>
              </a:spcBef>
            </a:pPr>
            <a:r>
              <a:rPr dirty="0" sz="750">
                <a:latin typeface="Arial"/>
                <a:cs typeface="Arial"/>
              </a:rPr>
              <a:t>−A 0 A 2A</a:t>
            </a:r>
            <a:endParaRPr sz="750">
              <a:latin typeface="Arial"/>
              <a:cs typeface="Arial"/>
            </a:endParaRPr>
          </a:p>
        </p:txBody>
      </p:sp>
      <p:sp>
        <p:nvSpPr>
          <p:cNvPr id="364" name="object 364"/>
          <p:cNvSpPr/>
          <p:nvPr/>
        </p:nvSpPr>
        <p:spPr>
          <a:xfrm>
            <a:off x="1648180" y="1781562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 h="0">
                <a:moveTo>
                  <a:pt x="0" y="0"/>
                </a:moveTo>
                <a:lnTo>
                  <a:pt x="314495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795373" y="177151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0" y="0"/>
                </a:moveTo>
                <a:lnTo>
                  <a:pt x="20109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1795373" y="1771510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20109" y="0"/>
                </a:moveTo>
                <a:lnTo>
                  <a:pt x="0" y="2010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2861341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2861341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3596620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3596620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4331894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4331894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4331894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2690208" y="2572480"/>
            <a:ext cx="1863725" cy="0"/>
          </a:xfrm>
          <a:custGeom>
            <a:avLst/>
            <a:gdLst/>
            <a:ahLst/>
            <a:cxnLst/>
            <a:rect l="l" t="t" r="r" b="b"/>
            <a:pathLst>
              <a:path w="1863725" h="0">
                <a:moveTo>
                  <a:pt x="0" y="0"/>
                </a:moveTo>
                <a:lnTo>
                  <a:pt x="1863197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4553406" y="25724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2690209" y="2272073"/>
            <a:ext cx="1863725" cy="0"/>
          </a:xfrm>
          <a:custGeom>
            <a:avLst/>
            <a:gdLst/>
            <a:ahLst/>
            <a:cxnLst/>
            <a:rect l="l" t="t" r="r" b="b"/>
            <a:pathLst>
              <a:path w="1863725" h="0">
                <a:moveTo>
                  <a:pt x="0" y="0"/>
                </a:moveTo>
                <a:lnTo>
                  <a:pt x="1863197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4553406" y="227207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2690209" y="1971662"/>
            <a:ext cx="1863725" cy="0"/>
          </a:xfrm>
          <a:custGeom>
            <a:avLst/>
            <a:gdLst/>
            <a:ahLst/>
            <a:cxnLst/>
            <a:rect l="l" t="t" r="r" b="b"/>
            <a:pathLst>
              <a:path w="1863725" h="0">
                <a:moveTo>
                  <a:pt x="0" y="0"/>
                </a:moveTo>
                <a:lnTo>
                  <a:pt x="1863197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4553406" y="197166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2690209" y="1671256"/>
            <a:ext cx="1863725" cy="0"/>
          </a:xfrm>
          <a:custGeom>
            <a:avLst/>
            <a:gdLst/>
            <a:ahLst/>
            <a:cxnLst/>
            <a:rect l="l" t="t" r="r" b="b"/>
            <a:pathLst>
              <a:path w="1863725" h="0">
                <a:moveTo>
                  <a:pt x="0" y="0"/>
                </a:moveTo>
                <a:lnTo>
                  <a:pt x="1863197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4553406" y="16712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4512290" y="1371219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1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2690209" y="1371219"/>
            <a:ext cx="1080135" cy="0"/>
          </a:xfrm>
          <a:custGeom>
            <a:avLst/>
            <a:gdLst/>
            <a:ahLst/>
            <a:cxnLst/>
            <a:rect l="l" t="t" r="r" b="b"/>
            <a:pathLst>
              <a:path w="1080135" h="0">
                <a:moveTo>
                  <a:pt x="0" y="0"/>
                </a:moveTo>
                <a:lnTo>
                  <a:pt x="107976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4553406" y="13712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4512290" y="1070812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1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2690209" y="1070812"/>
            <a:ext cx="1080135" cy="0"/>
          </a:xfrm>
          <a:custGeom>
            <a:avLst/>
            <a:gdLst/>
            <a:ahLst/>
            <a:cxnLst/>
            <a:rect l="l" t="t" r="r" b="b"/>
            <a:pathLst>
              <a:path w="1080135" h="0">
                <a:moveTo>
                  <a:pt x="0" y="0"/>
                </a:moveTo>
                <a:lnTo>
                  <a:pt x="107976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4553406" y="107081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2690209" y="920793"/>
            <a:ext cx="1863089" cy="0"/>
          </a:xfrm>
          <a:custGeom>
            <a:avLst/>
            <a:gdLst/>
            <a:ahLst/>
            <a:cxnLst/>
            <a:rect l="l" t="t" r="r" b="b"/>
            <a:pathLst>
              <a:path w="1863089" h="0">
                <a:moveTo>
                  <a:pt x="0" y="0"/>
                </a:moveTo>
                <a:lnTo>
                  <a:pt x="186282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2690209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4553032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2861341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2827635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2827635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2790221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2790221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2747624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2747624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2698357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2698357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 txBox="1"/>
          <p:nvPr/>
        </p:nvSpPr>
        <p:spPr>
          <a:xfrm>
            <a:off x="2773818" y="2570276"/>
            <a:ext cx="175260" cy="1295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7037" sz="900" spc="15">
                <a:latin typeface="Arial"/>
                <a:cs typeface="Arial"/>
              </a:rPr>
              <a:t>1</a:t>
            </a:r>
            <a:r>
              <a:rPr dirty="0" baseline="-37037" sz="900" spc="7">
                <a:latin typeface="Arial"/>
                <a:cs typeface="Arial"/>
              </a:rPr>
              <a:t>0</a:t>
            </a:r>
            <a:r>
              <a:rPr dirty="0" sz="400" spc="5">
                <a:latin typeface="Arial"/>
                <a:cs typeface="Arial"/>
              </a:rPr>
              <a:t>−2</a:t>
            </a:r>
            <a:endParaRPr sz="400">
              <a:latin typeface="Arial"/>
              <a:cs typeface="Arial"/>
            </a:endParaRPr>
          </a:p>
        </p:txBody>
      </p:sp>
      <p:sp>
        <p:nvSpPr>
          <p:cNvPr id="401" name="object 401"/>
          <p:cNvSpPr/>
          <p:nvPr/>
        </p:nvSpPr>
        <p:spPr>
          <a:xfrm>
            <a:off x="3082849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3082849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3212127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3212127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3303988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3303988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3375481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3375481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3433635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3433635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3482899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3482899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525500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525500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562909" y="920793"/>
            <a:ext cx="0" cy="1652270"/>
          </a:xfrm>
          <a:custGeom>
            <a:avLst/>
            <a:gdLst/>
            <a:ahLst/>
            <a:cxnLst/>
            <a:rect l="l" t="t" r="r" b="b"/>
            <a:pathLst>
              <a:path w="0" h="1652270">
                <a:moveTo>
                  <a:pt x="0" y="0"/>
                </a:moveTo>
                <a:lnTo>
                  <a:pt x="0" y="16516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3562909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3596620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3818127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3818127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3818128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3947401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3947401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947402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4039266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4039266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4039266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4110386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4110386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4110386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4168913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4168913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4168914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4218177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4218177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4218178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4260774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4260774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4260774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4298188" y="92079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5">
                <a:moveTo>
                  <a:pt x="0" y="0"/>
                </a:moveTo>
                <a:lnTo>
                  <a:pt x="0" y="370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4298188" y="1544574"/>
            <a:ext cx="0" cy="1028065"/>
          </a:xfrm>
          <a:custGeom>
            <a:avLst/>
            <a:gdLst/>
            <a:ahLst/>
            <a:cxnLst/>
            <a:rect l="l" t="t" r="r" b="b"/>
            <a:pathLst>
              <a:path w="0" h="1028064">
                <a:moveTo>
                  <a:pt x="0" y="0"/>
                </a:moveTo>
                <a:lnTo>
                  <a:pt x="0" y="10279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4298188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4331894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4553033" y="9207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2751327" y="1070812"/>
            <a:ext cx="1763395" cy="1501775"/>
          </a:xfrm>
          <a:custGeom>
            <a:avLst/>
            <a:gdLst/>
            <a:ahLst/>
            <a:cxnLst/>
            <a:rect l="l" t="t" r="r" b="b"/>
            <a:pathLst>
              <a:path w="1763395" h="1501775">
                <a:moveTo>
                  <a:pt x="0" y="0"/>
                </a:moveTo>
                <a:lnTo>
                  <a:pt x="60748" y="62598"/>
                </a:lnTo>
                <a:lnTo>
                  <a:pt x="121495" y="126682"/>
                </a:lnTo>
                <a:lnTo>
                  <a:pt x="182245" y="172243"/>
                </a:lnTo>
                <a:lnTo>
                  <a:pt x="242994" y="200025"/>
                </a:lnTo>
                <a:lnTo>
                  <a:pt x="303740" y="252622"/>
                </a:lnTo>
                <a:lnTo>
                  <a:pt x="364490" y="320040"/>
                </a:lnTo>
                <a:lnTo>
                  <a:pt x="425608" y="382270"/>
                </a:lnTo>
                <a:lnTo>
                  <a:pt x="486358" y="460795"/>
                </a:lnTo>
                <a:lnTo>
                  <a:pt x="547103" y="550068"/>
                </a:lnTo>
                <a:lnTo>
                  <a:pt x="607853" y="610076"/>
                </a:lnTo>
                <a:lnTo>
                  <a:pt x="668603" y="676751"/>
                </a:lnTo>
                <a:lnTo>
                  <a:pt x="729348" y="738238"/>
                </a:lnTo>
                <a:lnTo>
                  <a:pt x="790098" y="797504"/>
                </a:lnTo>
                <a:lnTo>
                  <a:pt x="850848" y="870477"/>
                </a:lnTo>
                <a:lnTo>
                  <a:pt x="911967" y="924560"/>
                </a:lnTo>
                <a:lnTo>
                  <a:pt x="972712" y="975677"/>
                </a:lnTo>
                <a:lnTo>
                  <a:pt x="1033462" y="1036422"/>
                </a:lnTo>
                <a:lnTo>
                  <a:pt x="1094212" y="1095319"/>
                </a:lnTo>
                <a:lnTo>
                  <a:pt x="1154957" y="1154215"/>
                </a:lnTo>
                <a:lnTo>
                  <a:pt x="1215707" y="1218667"/>
                </a:lnTo>
                <a:lnTo>
                  <a:pt x="1276457" y="1276826"/>
                </a:lnTo>
                <a:lnTo>
                  <a:pt x="1337202" y="1355724"/>
                </a:lnTo>
                <a:lnTo>
                  <a:pt x="1398321" y="1394617"/>
                </a:lnTo>
                <a:lnTo>
                  <a:pt x="1459071" y="1431658"/>
                </a:lnTo>
                <a:lnTo>
                  <a:pt x="1519821" y="1471294"/>
                </a:lnTo>
                <a:lnTo>
                  <a:pt x="1580566" y="1491666"/>
                </a:lnTo>
                <a:lnTo>
                  <a:pt x="1641316" y="1495370"/>
                </a:lnTo>
                <a:lnTo>
                  <a:pt x="1702066" y="1497964"/>
                </a:lnTo>
                <a:lnTo>
                  <a:pt x="1762811" y="150166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2742068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9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2742068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9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2802815" y="11241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1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2802815" y="11241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1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2863564" y="11882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2863564" y="11882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2924314" y="123379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2924314" y="123379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2985059" y="126157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2985059" y="126157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3045809" y="131417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3045809" y="131417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3106559" y="138158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3106559" y="138158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3167677" y="144381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167677" y="144381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228423" y="15223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3228423" y="15223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3289172" y="161161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3289172" y="161161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349922" y="167162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349922" y="167162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410668" y="173830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3410668" y="173830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3471417" y="179979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3471417" y="179979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3532167" y="18590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3532167" y="18590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3592913" y="19320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3592913" y="19320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3654032" y="198610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3654032" y="198610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3714781" y="203722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3714781" y="203722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3775531" y="209797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3775531" y="209797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836277" y="21568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3836277" y="21568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3897026" y="221576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3897026" y="221576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3957776" y="228022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3957776" y="228022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4018521" y="23383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4018521" y="23383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4079271" y="24172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4079271" y="24172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4140390" y="245616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4140390" y="245616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4201140" y="24932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4201140" y="24932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4261885" y="253284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4261885" y="253284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4322635" y="255321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4322635" y="255321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4383385" y="255692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4383385" y="255692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4444130" y="255951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4444130" y="255951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450488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450488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2751327" y="1070812"/>
            <a:ext cx="1763395" cy="1501775"/>
          </a:xfrm>
          <a:custGeom>
            <a:avLst/>
            <a:gdLst/>
            <a:ahLst/>
            <a:cxnLst/>
            <a:rect l="l" t="t" r="r" b="b"/>
            <a:pathLst>
              <a:path w="1763395" h="1501775">
                <a:moveTo>
                  <a:pt x="0" y="0"/>
                </a:moveTo>
                <a:lnTo>
                  <a:pt x="60748" y="6294"/>
                </a:lnTo>
                <a:lnTo>
                  <a:pt x="121495" y="102603"/>
                </a:lnTo>
                <a:lnTo>
                  <a:pt x="182245" y="206319"/>
                </a:lnTo>
                <a:lnTo>
                  <a:pt x="242994" y="269291"/>
                </a:lnTo>
                <a:lnTo>
                  <a:pt x="303740" y="337446"/>
                </a:lnTo>
                <a:lnTo>
                  <a:pt x="364490" y="404121"/>
                </a:lnTo>
                <a:lnTo>
                  <a:pt x="425608" y="493395"/>
                </a:lnTo>
                <a:lnTo>
                  <a:pt x="486358" y="569697"/>
                </a:lnTo>
                <a:lnTo>
                  <a:pt x="547103" y="647485"/>
                </a:lnTo>
                <a:lnTo>
                  <a:pt x="607853" y="710088"/>
                </a:lnTo>
                <a:lnTo>
                  <a:pt x="668603" y="768242"/>
                </a:lnTo>
                <a:lnTo>
                  <a:pt x="729348" y="837140"/>
                </a:lnTo>
                <a:lnTo>
                  <a:pt x="790098" y="892333"/>
                </a:lnTo>
                <a:lnTo>
                  <a:pt x="850848" y="940486"/>
                </a:lnTo>
                <a:lnTo>
                  <a:pt x="911967" y="999013"/>
                </a:lnTo>
                <a:lnTo>
                  <a:pt x="972712" y="1047908"/>
                </a:lnTo>
                <a:lnTo>
                  <a:pt x="1033462" y="1109396"/>
                </a:lnTo>
                <a:lnTo>
                  <a:pt x="1094212" y="1154215"/>
                </a:lnTo>
                <a:lnTo>
                  <a:pt x="1154957" y="1204221"/>
                </a:lnTo>
                <a:lnTo>
                  <a:pt x="1215707" y="1263860"/>
                </a:lnTo>
                <a:lnTo>
                  <a:pt x="1276457" y="1316088"/>
                </a:lnTo>
                <a:lnTo>
                  <a:pt x="1337202" y="1366095"/>
                </a:lnTo>
                <a:lnTo>
                  <a:pt x="1398321" y="1412767"/>
                </a:lnTo>
                <a:lnTo>
                  <a:pt x="1459071" y="1448697"/>
                </a:lnTo>
                <a:lnTo>
                  <a:pt x="1519821" y="1469811"/>
                </a:lnTo>
                <a:lnTo>
                  <a:pt x="1580566" y="1483517"/>
                </a:lnTo>
                <a:lnTo>
                  <a:pt x="1641316" y="1494258"/>
                </a:lnTo>
                <a:lnTo>
                  <a:pt x="1702066" y="1500186"/>
                </a:lnTo>
                <a:lnTo>
                  <a:pt x="1762811" y="150166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2742068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9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2742068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9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2802815" y="10678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1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2802815" y="10678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1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2863564" y="11641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2863564" y="11641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2924314" y="12678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2924314" y="12678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2985059" y="133084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2985059" y="133084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3045809" y="139900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3045809" y="139900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3106559" y="14656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3106559" y="14656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3167677" y="155494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3167677" y="155494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3228423" y="163125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3228423" y="163125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3289172" y="170903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3289172" y="170903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3349922" y="177163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3349922" y="177163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 txBox="1"/>
          <p:nvPr/>
        </p:nvSpPr>
        <p:spPr>
          <a:xfrm>
            <a:off x="3509093" y="2570276"/>
            <a:ext cx="175260" cy="207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7037" sz="900" spc="15">
                <a:latin typeface="Arial"/>
                <a:cs typeface="Arial"/>
              </a:rPr>
              <a:t>1</a:t>
            </a:r>
            <a:r>
              <a:rPr dirty="0" baseline="-37037" sz="900" spc="7">
                <a:latin typeface="Arial"/>
                <a:cs typeface="Arial"/>
              </a:rPr>
              <a:t>0</a:t>
            </a:r>
            <a:r>
              <a:rPr dirty="0" sz="400" spc="5">
                <a:latin typeface="Arial"/>
                <a:cs typeface="Arial"/>
              </a:rPr>
              <a:t>−1</a:t>
            </a:r>
            <a:endParaRPr sz="40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  <a:spcBef>
                <a:spcPts val="35"/>
              </a:spcBef>
            </a:pPr>
            <a:r>
              <a:rPr dirty="0" sz="700" spc="-35">
                <a:latin typeface="Arial"/>
                <a:cs typeface="Arial"/>
              </a:rPr>
              <a:t>η</a:t>
            </a:r>
            <a:r>
              <a:rPr dirty="0" baseline="-12345" sz="675" spc="30">
                <a:latin typeface="Tahoma"/>
                <a:cs typeface="Tahoma"/>
              </a:rPr>
              <a:t>T</a:t>
            </a:r>
            <a:endParaRPr baseline="-12345" sz="675">
              <a:latin typeface="Tahoma"/>
              <a:cs typeface="Tahoma"/>
            </a:endParaRPr>
          </a:p>
        </p:txBody>
      </p:sp>
      <p:sp>
        <p:nvSpPr>
          <p:cNvPr id="529" name="object 529"/>
          <p:cNvSpPr txBox="1"/>
          <p:nvPr/>
        </p:nvSpPr>
        <p:spPr>
          <a:xfrm>
            <a:off x="4259929" y="2570276"/>
            <a:ext cx="144145" cy="1295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0">
                <a:latin typeface="Arial"/>
                <a:cs typeface="Arial"/>
              </a:rPr>
              <a:t>1</a:t>
            </a:r>
            <a:r>
              <a:rPr dirty="0" sz="600" spc="5">
                <a:latin typeface="Arial"/>
                <a:cs typeface="Arial"/>
              </a:rPr>
              <a:t>0</a:t>
            </a:r>
            <a:r>
              <a:rPr dirty="0" baseline="55555" sz="600" spc="7">
                <a:latin typeface="Arial"/>
                <a:cs typeface="Arial"/>
              </a:rPr>
              <a:t>0</a:t>
            </a:r>
            <a:endParaRPr baseline="55555" sz="600">
              <a:latin typeface="Arial"/>
              <a:cs typeface="Arial"/>
            </a:endParaRPr>
          </a:p>
        </p:txBody>
      </p:sp>
      <p:sp>
        <p:nvSpPr>
          <p:cNvPr id="530" name="object 530"/>
          <p:cNvSpPr txBox="1"/>
          <p:nvPr/>
        </p:nvSpPr>
        <p:spPr>
          <a:xfrm>
            <a:off x="2620465" y="2511812"/>
            <a:ext cx="70485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0"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531" name="object 531"/>
          <p:cNvSpPr txBox="1"/>
          <p:nvPr/>
        </p:nvSpPr>
        <p:spPr>
          <a:xfrm>
            <a:off x="2553790" y="2211403"/>
            <a:ext cx="13716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0">
                <a:latin typeface="Arial"/>
                <a:cs typeface="Arial"/>
              </a:rPr>
              <a:t>0.2</a:t>
            </a:r>
            <a:endParaRPr sz="600">
              <a:latin typeface="Arial"/>
              <a:cs typeface="Arial"/>
            </a:endParaRPr>
          </a:p>
        </p:txBody>
      </p:sp>
      <p:sp>
        <p:nvSpPr>
          <p:cNvPr id="532" name="object 532"/>
          <p:cNvSpPr txBox="1"/>
          <p:nvPr/>
        </p:nvSpPr>
        <p:spPr>
          <a:xfrm>
            <a:off x="2553790" y="1910996"/>
            <a:ext cx="13716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0">
                <a:latin typeface="Arial"/>
                <a:cs typeface="Arial"/>
              </a:rPr>
              <a:t>0.4</a:t>
            </a:r>
            <a:endParaRPr sz="600">
              <a:latin typeface="Arial"/>
              <a:cs typeface="Arial"/>
            </a:endParaRPr>
          </a:p>
        </p:txBody>
      </p:sp>
      <p:sp>
        <p:nvSpPr>
          <p:cNvPr id="533" name="object 533"/>
          <p:cNvSpPr txBox="1"/>
          <p:nvPr/>
        </p:nvSpPr>
        <p:spPr>
          <a:xfrm>
            <a:off x="2553790" y="1610590"/>
            <a:ext cx="13716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0">
                <a:latin typeface="Arial"/>
                <a:cs typeface="Arial"/>
              </a:rPr>
              <a:t>0.6</a:t>
            </a:r>
            <a:endParaRPr sz="600">
              <a:latin typeface="Arial"/>
              <a:cs typeface="Arial"/>
            </a:endParaRPr>
          </a:p>
        </p:txBody>
      </p:sp>
      <p:sp>
        <p:nvSpPr>
          <p:cNvPr id="534" name="object 534"/>
          <p:cNvSpPr txBox="1"/>
          <p:nvPr/>
        </p:nvSpPr>
        <p:spPr>
          <a:xfrm>
            <a:off x="2553790" y="1310552"/>
            <a:ext cx="13716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0">
                <a:latin typeface="Arial"/>
                <a:cs typeface="Arial"/>
              </a:rPr>
              <a:t>0.8</a:t>
            </a:r>
            <a:endParaRPr sz="600">
              <a:latin typeface="Arial"/>
              <a:cs typeface="Arial"/>
            </a:endParaRPr>
          </a:p>
        </p:txBody>
      </p:sp>
      <p:sp>
        <p:nvSpPr>
          <p:cNvPr id="535" name="object 535"/>
          <p:cNvSpPr txBox="1"/>
          <p:nvPr/>
        </p:nvSpPr>
        <p:spPr>
          <a:xfrm>
            <a:off x="2620465" y="1010141"/>
            <a:ext cx="70485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5"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  <p:sp>
        <p:nvSpPr>
          <p:cNvPr id="536" name="object 536"/>
          <p:cNvSpPr/>
          <p:nvPr/>
        </p:nvSpPr>
        <p:spPr>
          <a:xfrm>
            <a:off x="3410668" y="182979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3410668" y="182979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3471417" y="189869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3471417" y="189869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3532167" y="195388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3532167" y="195388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3592913" y="200204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3592913" y="200204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3654032" y="206056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3654032" y="206056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3714781" y="210945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3714781" y="210945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775531" y="217095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775531" y="217095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836277" y="221576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3836277" y="221576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3897026" y="22657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3897026" y="226577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3957776" y="23254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3957776" y="23254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4018521" y="237764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4018521" y="237764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4079271" y="24276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4079271" y="24276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4140390" y="24743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4140390" y="24743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4201140" y="251025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4201140" y="251025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4261885" y="25313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4261885" y="25313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4322635" y="254506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4322635" y="254506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4383385" y="25558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4383385" y="25558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4444130" y="256173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4444130" y="256173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450488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450488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2751327" y="1045253"/>
            <a:ext cx="1763395" cy="1527810"/>
          </a:xfrm>
          <a:custGeom>
            <a:avLst/>
            <a:gdLst/>
            <a:ahLst/>
            <a:cxnLst/>
            <a:rect l="l" t="t" r="r" b="b"/>
            <a:pathLst>
              <a:path w="1763395" h="1527810">
                <a:moveTo>
                  <a:pt x="0" y="25558"/>
                </a:moveTo>
                <a:lnTo>
                  <a:pt x="60748" y="2222"/>
                </a:lnTo>
                <a:lnTo>
                  <a:pt x="121495" y="0"/>
                </a:lnTo>
                <a:lnTo>
                  <a:pt x="182245" y="88900"/>
                </a:lnTo>
                <a:lnTo>
                  <a:pt x="242994" y="241141"/>
                </a:lnTo>
                <a:lnTo>
                  <a:pt x="303740" y="329298"/>
                </a:lnTo>
                <a:lnTo>
                  <a:pt x="364490" y="401899"/>
                </a:lnTo>
                <a:lnTo>
                  <a:pt x="425608" y="481540"/>
                </a:lnTo>
                <a:lnTo>
                  <a:pt x="486358" y="581183"/>
                </a:lnTo>
                <a:lnTo>
                  <a:pt x="547103" y="651930"/>
                </a:lnTo>
                <a:lnTo>
                  <a:pt x="607853" y="739719"/>
                </a:lnTo>
                <a:lnTo>
                  <a:pt x="668603" y="813061"/>
                </a:lnTo>
                <a:lnTo>
                  <a:pt x="729348" y="870477"/>
                </a:lnTo>
                <a:lnTo>
                  <a:pt x="790098" y="932338"/>
                </a:lnTo>
                <a:lnTo>
                  <a:pt x="850848" y="983456"/>
                </a:lnTo>
                <a:lnTo>
                  <a:pt x="911967" y="1033462"/>
                </a:lnTo>
                <a:lnTo>
                  <a:pt x="972712" y="1093470"/>
                </a:lnTo>
                <a:lnTo>
                  <a:pt x="1033462" y="1148659"/>
                </a:lnTo>
                <a:lnTo>
                  <a:pt x="1094212" y="1199407"/>
                </a:lnTo>
                <a:lnTo>
                  <a:pt x="1154957" y="1248671"/>
                </a:lnTo>
                <a:lnTo>
                  <a:pt x="1215707" y="1302753"/>
                </a:lnTo>
                <a:lnTo>
                  <a:pt x="1276457" y="1354982"/>
                </a:lnTo>
                <a:lnTo>
                  <a:pt x="1337202" y="1406100"/>
                </a:lnTo>
                <a:lnTo>
                  <a:pt x="1398321" y="1445363"/>
                </a:lnTo>
                <a:lnTo>
                  <a:pt x="1459071" y="1480553"/>
                </a:lnTo>
                <a:lnTo>
                  <a:pt x="1519821" y="1501297"/>
                </a:lnTo>
                <a:lnTo>
                  <a:pt x="1580566" y="1509816"/>
                </a:lnTo>
                <a:lnTo>
                  <a:pt x="1641316" y="1525373"/>
                </a:lnTo>
                <a:lnTo>
                  <a:pt x="1702066" y="1520558"/>
                </a:lnTo>
                <a:lnTo>
                  <a:pt x="1762811" y="1527226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2742068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9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2742068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9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2802815" y="103821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1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2802815" y="103821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1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2863564" y="10359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2863564" y="10359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" name="object 581"/>
          <p:cNvSpPr/>
          <p:nvPr/>
        </p:nvSpPr>
        <p:spPr>
          <a:xfrm>
            <a:off x="2924314" y="11248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" name="object 582"/>
          <p:cNvSpPr/>
          <p:nvPr/>
        </p:nvSpPr>
        <p:spPr>
          <a:xfrm>
            <a:off x="2924314" y="11248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" name="object 583"/>
          <p:cNvSpPr/>
          <p:nvPr/>
        </p:nvSpPr>
        <p:spPr>
          <a:xfrm>
            <a:off x="2985059" y="12771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" name="object 584"/>
          <p:cNvSpPr/>
          <p:nvPr/>
        </p:nvSpPr>
        <p:spPr>
          <a:xfrm>
            <a:off x="2985059" y="12771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" name="object 585"/>
          <p:cNvSpPr/>
          <p:nvPr/>
        </p:nvSpPr>
        <p:spPr>
          <a:xfrm>
            <a:off x="3045809" y="136529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" name="object 586"/>
          <p:cNvSpPr/>
          <p:nvPr/>
        </p:nvSpPr>
        <p:spPr>
          <a:xfrm>
            <a:off x="3045809" y="136529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" name="object 587"/>
          <p:cNvSpPr/>
          <p:nvPr/>
        </p:nvSpPr>
        <p:spPr>
          <a:xfrm>
            <a:off x="3106559" y="143789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" name="object 588"/>
          <p:cNvSpPr/>
          <p:nvPr/>
        </p:nvSpPr>
        <p:spPr>
          <a:xfrm>
            <a:off x="3106559" y="143789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" name="object 589"/>
          <p:cNvSpPr/>
          <p:nvPr/>
        </p:nvSpPr>
        <p:spPr>
          <a:xfrm>
            <a:off x="3167677" y="151753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" name="object 590"/>
          <p:cNvSpPr/>
          <p:nvPr/>
        </p:nvSpPr>
        <p:spPr>
          <a:xfrm>
            <a:off x="3167677" y="151753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" name="object 591"/>
          <p:cNvSpPr/>
          <p:nvPr/>
        </p:nvSpPr>
        <p:spPr>
          <a:xfrm>
            <a:off x="3228423" y="161717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" name="object 592"/>
          <p:cNvSpPr/>
          <p:nvPr/>
        </p:nvSpPr>
        <p:spPr>
          <a:xfrm>
            <a:off x="3228423" y="161717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" name="object 593"/>
          <p:cNvSpPr/>
          <p:nvPr/>
        </p:nvSpPr>
        <p:spPr>
          <a:xfrm>
            <a:off x="3289172" y="168792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" name="object 594"/>
          <p:cNvSpPr/>
          <p:nvPr/>
        </p:nvSpPr>
        <p:spPr>
          <a:xfrm>
            <a:off x="3289172" y="168792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" name="object 595"/>
          <p:cNvSpPr/>
          <p:nvPr/>
        </p:nvSpPr>
        <p:spPr>
          <a:xfrm>
            <a:off x="3349922" y="177571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" name="object 596"/>
          <p:cNvSpPr/>
          <p:nvPr/>
        </p:nvSpPr>
        <p:spPr>
          <a:xfrm>
            <a:off x="3349922" y="177571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" name="object 597"/>
          <p:cNvSpPr/>
          <p:nvPr/>
        </p:nvSpPr>
        <p:spPr>
          <a:xfrm>
            <a:off x="3410668" y="184905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" name="object 598"/>
          <p:cNvSpPr/>
          <p:nvPr/>
        </p:nvSpPr>
        <p:spPr>
          <a:xfrm>
            <a:off x="3410668" y="184905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" name="object 599"/>
          <p:cNvSpPr/>
          <p:nvPr/>
        </p:nvSpPr>
        <p:spPr>
          <a:xfrm>
            <a:off x="3471417" y="19064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" name="object 600"/>
          <p:cNvSpPr/>
          <p:nvPr/>
        </p:nvSpPr>
        <p:spPr>
          <a:xfrm>
            <a:off x="3471417" y="19064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" name="object 601"/>
          <p:cNvSpPr/>
          <p:nvPr/>
        </p:nvSpPr>
        <p:spPr>
          <a:xfrm>
            <a:off x="3532167" y="196832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" name="object 602"/>
          <p:cNvSpPr/>
          <p:nvPr/>
        </p:nvSpPr>
        <p:spPr>
          <a:xfrm>
            <a:off x="3532167" y="196832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" name="object 603"/>
          <p:cNvSpPr/>
          <p:nvPr/>
        </p:nvSpPr>
        <p:spPr>
          <a:xfrm>
            <a:off x="3592913" y="201944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4" name="object 604"/>
          <p:cNvSpPr/>
          <p:nvPr/>
        </p:nvSpPr>
        <p:spPr>
          <a:xfrm>
            <a:off x="3592913" y="201944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5" name="object 605"/>
          <p:cNvSpPr/>
          <p:nvPr/>
        </p:nvSpPr>
        <p:spPr>
          <a:xfrm>
            <a:off x="3654032" y="20694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6" name="object 606"/>
          <p:cNvSpPr/>
          <p:nvPr/>
        </p:nvSpPr>
        <p:spPr>
          <a:xfrm>
            <a:off x="3654032" y="20694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7" name="object 607"/>
          <p:cNvSpPr/>
          <p:nvPr/>
        </p:nvSpPr>
        <p:spPr>
          <a:xfrm>
            <a:off x="3714781" y="212946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8" name="object 608"/>
          <p:cNvSpPr/>
          <p:nvPr/>
        </p:nvSpPr>
        <p:spPr>
          <a:xfrm>
            <a:off x="3714781" y="212946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9" name="object 609"/>
          <p:cNvSpPr/>
          <p:nvPr/>
        </p:nvSpPr>
        <p:spPr>
          <a:xfrm>
            <a:off x="3775531" y="218465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0" name="object 610"/>
          <p:cNvSpPr/>
          <p:nvPr/>
        </p:nvSpPr>
        <p:spPr>
          <a:xfrm>
            <a:off x="3775531" y="218465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1" name="object 611"/>
          <p:cNvSpPr/>
          <p:nvPr/>
        </p:nvSpPr>
        <p:spPr>
          <a:xfrm>
            <a:off x="3836277" y="223540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2" name="object 612"/>
          <p:cNvSpPr/>
          <p:nvPr/>
        </p:nvSpPr>
        <p:spPr>
          <a:xfrm>
            <a:off x="3836277" y="223540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3" name="object 613"/>
          <p:cNvSpPr/>
          <p:nvPr/>
        </p:nvSpPr>
        <p:spPr>
          <a:xfrm>
            <a:off x="3897026" y="228466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4" name="object 614"/>
          <p:cNvSpPr/>
          <p:nvPr/>
        </p:nvSpPr>
        <p:spPr>
          <a:xfrm>
            <a:off x="3897026" y="228466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5" name="object 615"/>
          <p:cNvSpPr/>
          <p:nvPr/>
        </p:nvSpPr>
        <p:spPr>
          <a:xfrm>
            <a:off x="3957776" y="233874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6" name="object 616"/>
          <p:cNvSpPr/>
          <p:nvPr/>
        </p:nvSpPr>
        <p:spPr>
          <a:xfrm>
            <a:off x="3957776" y="233874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7" name="object 617"/>
          <p:cNvSpPr/>
          <p:nvPr/>
        </p:nvSpPr>
        <p:spPr>
          <a:xfrm>
            <a:off x="4018521" y="239097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8" name="object 618"/>
          <p:cNvSpPr/>
          <p:nvPr/>
        </p:nvSpPr>
        <p:spPr>
          <a:xfrm>
            <a:off x="4018521" y="239097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9" name="object 619"/>
          <p:cNvSpPr/>
          <p:nvPr/>
        </p:nvSpPr>
        <p:spPr>
          <a:xfrm>
            <a:off x="4079271" y="244209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0" name="object 620"/>
          <p:cNvSpPr/>
          <p:nvPr/>
        </p:nvSpPr>
        <p:spPr>
          <a:xfrm>
            <a:off x="4079271" y="244209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1" name="object 621"/>
          <p:cNvSpPr/>
          <p:nvPr/>
        </p:nvSpPr>
        <p:spPr>
          <a:xfrm>
            <a:off x="4140390" y="24813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2" name="object 622"/>
          <p:cNvSpPr/>
          <p:nvPr/>
        </p:nvSpPr>
        <p:spPr>
          <a:xfrm>
            <a:off x="4140390" y="24813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3" name="object 623"/>
          <p:cNvSpPr/>
          <p:nvPr/>
        </p:nvSpPr>
        <p:spPr>
          <a:xfrm>
            <a:off x="4201140" y="25165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4" name="object 624"/>
          <p:cNvSpPr/>
          <p:nvPr/>
        </p:nvSpPr>
        <p:spPr>
          <a:xfrm>
            <a:off x="4201140" y="25165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5" name="object 625"/>
          <p:cNvSpPr/>
          <p:nvPr/>
        </p:nvSpPr>
        <p:spPr>
          <a:xfrm>
            <a:off x="4261885" y="25372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6" name="object 626"/>
          <p:cNvSpPr/>
          <p:nvPr/>
        </p:nvSpPr>
        <p:spPr>
          <a:xfrm>
            <a:off x="4261885" y="25372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7" name="object 627"/>
          <p:cNvSpPr/>
          <p:nvPr/>
        </p:nvSpPr>
        <p:spPr>
          <a:xfrm>
            <a:off x="4322635" y="254581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8" name="object 628"/>
          <p:cNvSpPr/>
          <p:nvPr/>
        </p:nvSpPr>
        <p:spPr>
          <a:xfrm>
            <a:off x="4322635" y="254581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9" name="object 629"/>
          <p:cNvSpPr/>
          <p:nvPr/>
        </p:nvSpPr>
        <p:spPr>
          <a:xfrm>
            <a:off x="4383385" y="256136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0" name="object 630"/>
          <p:cNvSpPr/>
          <p:nvPr/>
        </p:nvSpPr>
        <p:spPr>
          <a:xfrm>
            <a:off x="4383385" y="256136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1" name="object 631"/>
          <p:cNvSpPr/>
          <p:nvPr/>
        </p:nvSpPr>
        <p:spPr>
          <a:xfrm>
            <a:off x="4444130" y="255655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2" name="object 632"/>
          <p:cNvSpPr/>
          <p:nvPr/>
        </p:nvSpPr>
        <p:spPr>
          <a:xfrm>
            <a:off x="4444130" y="255655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3" name="object 633"/>
          <p:cNvSpPr/>
          <p:nvPr/>
        </p:nvSpPr>
        <p:spPr>
          <a:xfrm>
            <a:off x="450488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4" name="object 634"/>
          <p:cNvSpPr/>
          <p:nvPr/>
        </p:nvSpPr>
        <p:spPr>
          <a:xfrm>
            <a:off x="450488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5" name="object 635"/>
          <p:cNvSpPr/>
          <p:nvPr/>
        </p:nvSpPr>
        <p:spPr>
          <a:xfrm>
            <a:off x="2690209" y="1070812"/>
            <a:ext cx="1763395" cy="1501775"/>
          </a:xfrm>
          <a:custGeom>
            <a:avLst/>
            <a:gdLst/>
            <a:ahLst/>
            <a:cxnLst/>
            <a:rect l="l" t="t" r="r" b="b"/>
            <a:pathLst>
              <a:path w="1763395" h="1501775">
                <a:moveTo>
                  <a:pt x="0" y="0"/>
                </a:moveTo>
                <a:lnTo>
                  <a:pt x="61118" y="142977"/>
                </a:lnTo>
                <a:lnTo>
                  <a:pt x="121867" y="194468"/>
                </a:lnTo>
                <a:lnTo>
                  <a:pt x="182613" y="237434"/>
                </a:lnTo>
                <a:lnTo>
                  <a:pt x="243363" y="279661"/>
                </a:lnTo>
                <a:lnTo>
                  <a:pt x="304113" y="327445"/>
                </a:lnTo>
                <a:lnTo>
                  <a:pt x="364858" y="397085"/>
                </a:lnTo>
                <a:lnTo>
                  <a:pt x="425608" y="458203"/>
                </a:lnTo>
                <a:lnTo>
                  <a:pt x="486727" y="525990"/>
                </a:lnTo>
                <a:lnTo>
                  <a:pt x="547477" y="596741"/>
                </a:lnTo>
                <a:lnTo>
                  <a:pt x="608222" y="661931"/>
                </a:lnTo>
                <a:lnTo>
                  <a:pt x="668972" y="719716"/>
                </a:lnTo>
                <a:lnTo>
                  <a:pt x="729722" y="771576"/>
                </a:lnTo>
                <a:lnTo>
                  <a:pt x="790467" y="830103"/>
                </a:lnTo>
                <a:lnTo>
                  <a:pt x="851217" y="894925"/>
                </a:lnTo>
                <a:lnTo>
                  <a:pt x="911967" y="941597"/>
                </a:lnTo>
                <a:lnTo>
                  <a:pt x="973086" y="993826"/>
                </a:lnTo>
                <a:lnTo>
                  <a:pt x="1033831" y="1044943"/>
                </a:lnTo>
                <a:lnTo>
                  <a:pt x="1094581" y="1089393"/>
                </a:lnTo>
                <a:lnTo>
                  <a:pt x="1155331" y="1156811"/>
                </a:lnTo>
                <a:lnTo>
                  <a:pt x="1216076" y="1222375"/>
                </a:lnTo>
                <a:lnTo>
                  <a:pt x="1276826" y="1278675"/>
                </a:lnTo>
                <a:lnTo>
                  <a:pt x="1337576" y="1333127"/>
                </a:lnTo>
                <a:lnTo>
                  <a:pt x="1398321" y="1385356"/>
                </a:lnTo>
                <a:lnTo>
                  <a:pt x="1459440" y="1439807"/>
                </a:lnTo>
                <a:lnTo>
                  <a:pt x="1520190" y="1471294"/>
                </a:lnTo>
                <a:lnTo>
                  <a:pt x="1580939" y="1487962"/>
                </a:lnTo>
                <a:lnTo>
                  <a:pt x="1641685" y="1494258"/>
                </a:lnTo>
                <a:lnTo>
                  <a:pt x="1702435" y="1498703"/>
                </a:lnTo>
                <a:lnTo>
                  <a:pt x="1763184" y="150166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6" name="object 636"/>
          <p:cNvSpPr/>
          <p:nvPr/>
        </p:nvSpPr>
        <p:spPr>
          <a:xfrm>
            <a:off x="2680949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9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7" name="object 637"/>
          <p:cNvSpPr/>
          <p:nvPr/>
        </p:nvSpPr>
        <p:spPr>
          <a:xfrm>
            <a:off x="2680949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9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8" name="object 638"/>
          <p:cNvSpPr/>
          <p:nvPr/>
        </p:nvSpPr>
        <p:spPr>
          <a:xfrm>
            <a:off x="2742068" y="12045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9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9" name="object 639"/>
          <p:cNvSpPr/>
          <p:nvPr/>
        </p:nvSpPr>
        <p:spPr>
          <a:xfrm>
            <a:off x="2742068" y="120453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9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0" name="object 640"/>
          <p:cNvSpPr/>
          <p:nvPr/>
        </p:nvSpPr>
        <p:spPr>
          <a:xfrm>
            <a:off x="2802815" y="125601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1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1" name="object 641"/>
          <p:cNvSpPr/>
          <p:nvPr/>
        </p:nvSpPr>
        <p:spPr>
          <a:xfrm>
            <a:off x="2802815" y="125601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1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2" name="object 642"/>
          <p:cNvSpPr/>
          <p:nvPr/>
        </p:nvSpPr>
        <p:spPr>
          <a:xfrm>
            <a:off x="2863564" y="129898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3" name="object 643"/>
          <p:cNvSpPr/>
          <p:nvPr/>
        </p:nvSpPr>
        <p:spPr>
          <a:xfrm>
            <a:off x="2863564" y="129898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4" name="object 644"/>
          <p:cNvSpPr/>
          <p:nvPr/>
        </p:nvSpPr>
        <p:spPr>
          <a:xfrm>
            <a:off x="2924314" y="134121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5" name="object 645"/>
          <p:cNvSpPr/>
          <p:nvPr/>
        </p:nvSpPr>
        <p:spPr>
          <a:xfrm>
            <a:off x="2924314" y="134121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6" name="object 646"/>
          <p:cNvSpPr/>
          <p:nvPr/>
        </p:nvSpPr>
        <p:spPr>
          <a:xfrm>
            <a:off x="2985059" y="138899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7" name="object 647"/>
          <p:cNvSpPr/>
          <p:nvPr/>
        </p:nvSpPr>
        <p:spPr>
          <a:xfrm>
            <a:off x="2985059" y="138899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8" name="object 648"/>
          <p:cNvSpPr/>
          <p:nvPr/>
        </p:nvSpPr>
        <p:spPr>
          <a:xfrm>
            <a:off x="3045809" y="145863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9" name="object 649"/>
          <p:cNvSpPr/>
          <p:nvPr/>
        </p:nvSpPr>
        <p:spPr>
          <a:xfrm>
            <a:off x="3045809" y="145863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0" name="object 650"/>
          <p:cNvSpPr/>
          <p:nvPr/>
        </p:nvSpPr>
        <p:spPr>
          <a:xfrm>
            <a:off x="3106559" y="15197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1" name="object 651"/>
          <p:cNvSpPr/>
          <p:nvPr/>
        </p:nvSpPr>
        <p:spPr>
          <a:xfrm>
            <a:off x="3106559" y="151975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2" name="object 652"/>
          <p:cNvSpPr/>
          <p:nvPr/>
        </p:nvSpPr>
        <p:spPr>
          <a:xfrm>
            <a:off x="3167677" y="158754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3" name="object 653"/>
          <p:cNvSpPr/>
          <p:nvPr/>
        </p:nvSpPr>
        <p:spPr>
          <a:xfrm>
            <a:off x="3167677" y="158754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4" name="object 654"/>
          <p:cNvSpPr/>
          <p:nvPr/>
        </p:nvSpPr>
        <p:spPr>
          <a:xfrm>
            <a:off x="3228423" y="16582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5" name="object 655"/>
          <p:cNvSpPr/>
          <p:nvPr/>
        </p:nvSpPr>
        <p:spPr>
          <a:xfrm>
            <a:off x="3228423" y="165829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6" name="object 656"/>
          <p:cNvSpPr/>
          <p:nvPr/>
        </p:nvSpPr>
        <p:spPr>
          <a:xfrm>
            <a:off x="3289172" y="172348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7" name="object 657"/>
          <p:cNvSpPr/>
          <p:nvPr/>
        </p:nvSpPr>
        <p:spPr>
          <a:xfrm>
            <a:off x="3289172" y="172348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8" name="object 658"/>
          <p:cNvSpPr/>
          <p:nvPr/>
        </p:nvSpPr>
        <p:spPr>
          <a:xfrm>
            <a:off x="3349922" y="178127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9" name="object 659"/>
          <p:cNvSpPr/>
          <p:nvPr/>
        </p:nvSpPr>
        <p:spPr>
          <a:xfrm>
            <a:off x="3349922" y="178127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0" name="object 660"/>
          <p:cNvSpPr/>
          <p:nvPr/>
        </p:nvSpPr>
        <p:spPr>
          <a:xfrm>
            <a:off x="3410668" y="183313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1" name="object 661"/>
          <p:cNvSpPr/>
          <p:nvPr/>
        </p:nvSpPr>
        <p:spPr>
          <a:xfrm>
            <a:off x="3410668" y="183313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2" name="object 662"/>
          <p:cNvSpPr/>
          <p:nvPr/>
        </p:nvSpPr>
        <p:spPr>
          <a:xfrm>
            <a:off x="3471417" y="18916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3" name="object 663"/>
          <p:cNvSpPr/>
          <p:nvPr/>
        </p:nvSpPr>
        <p:spPr>
          <a:xfrm>
            <a:off x="3471417" y="18916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4" name="object 664"/>
          <p:cNvSpPr/>
          <p:nvPr/>
        </p:nvSpPr>
        <p:spPr>
          <a:xfrm>
            <a:off x="3532167" y="195647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5" name="object 665"/>
          <p:cNvSpPr/>
          <p:nvPr/>
        </p:nvSpPr>
        <p:spPr>
          <a:xfrm>
            <a:off x="3532167" y="195647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6" name="object 666"/>
          <p:cNvSpPr/>
          <p:nvPr/>
        </p:nvSpPr>
        <p:spPr>
          <a:xfrm>
            <a:off x="3592913" y="200315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7" name="object 667"/>
          <p:cNvSpPr/>
          <p:nvPr/>
        </p:nvSpPr>
        <p:spPr>
          <a:xfrm>
            <a:off x="3592913" y="200315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8" name="object 668"/>
          <p:cNvSpPr/>
          <p:nvPr/>
        </p:nvSpPr>
        <p:spPr>
          <a:xfrm>
            <a:off x="3654032" y="205538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9" name="object 669"/>
          <p:cNvSpPr/>
          <p:nvPr/>
        </p:nvSpPr>
        <p:spPr>
          <a:xfrm>
            <a:off x="3654032" y="205538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0" name="object 670"/>
          <p:cNvSpPr/>
          <p:nvPr/>
        </p:nvSpPr>
        <p:spPr>
          <a:xfrm>
            <a:off x="3714781" y="210649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1" name="object 671"/>
          <p:cNvSpPr/>
          <p:nvPr/>
        </p:nvSpPr>
        <p:spPr>
          <a:xfrm>
            <a:off x="3714781" y="210649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2" name="object 672"/>
          <p:cNvSpPr/>
          <p:nvPr/>
        </p:nvSpPr>
        <p:spPr>
          <a:xfrm>
            <a:off x="3775531" y="21509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3" name="object 673"/>
          <p:cNvSpPr/>
          <p:nvPr/>
        </p:nvSpPr>
        <p:spPr>
          <a:xfrm>
            <a:off x="3775531" y="215094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4" name="object 674"/>
          <p:cNvSpPr/>
          <p:nvPr/>
        </p:nvSpPr>
        <p:spPr>
          <a:xfrm>
            <a:off x="3836277" y="221836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5" name="object 675"/>
          <p:cNvSpPr/>
          <p:nvPr/>
        </p:nvSpPr>
        <p:spPr>
          <a:xfrm>
            <a:off x="3836277" y="221836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6" name="object 676"/>
          <p:cNvSpPr/>
          <p:nvPr/>
        </p:nvSpPr>
        <p:spPr>
          <a:xfrm>
            <a:off x="3897026" y="228392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7" name="object 677"/>
          <p:cNvSpPr/>
          <p:nvPr/>
        </p:nvSpPr>
        <p:spPr>
          <a:xfrm>
            <a:off x="3897026" y="228392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8" name="object 678"/>
          <p:cNvSpPr/>
          <p:nvPr/>
        </p:nvSpPr>
        <p:spPr>
          <a:xfrm>
            <a:off x="3957776" y="234022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9" name="object 679"/>
          <p:cNvSpPr/>
          <p:nvPr/>
        </p:nvSpPr>
        <p:spPr>
          <a:xfrm>
            <a:off x="3957776" y="234022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0" name="object 680"/>
          <p:cNvSpPr/>
          <p:nvPr/>
        </p:nvSpPr>
        <p:spPr>
          <a:xfrm>
            <a:off x="4018521" y="239468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1" name="object 681"/>
          <p:cNvSpPr/>
          <p:nvPr/>
        </p:nvSpPr>
        <p:spPr>
          <a:xfrm>
            <a:off x="4018521" y="239468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2" name="object 682"/>
          <p:cNvSpPr/>
          <p:nvPr/>
        </p:nvSpPr>
        <p:spPr>
          <a:xfrm>
            <a:off x="4079271" y="244690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3" name="object 683"/>
          <p:cNvSpPr/>
          <p:nvPr/>
        </p:nvSpPr>
        <p:spPr>
          <a:xfrm>
            <a:off x="4079271" y="244690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4" name="object 684"/>
          <p:cNvSpPr/>
          <p:nvPr/>
        </p:nvSpPr>
        <p:spPr>
          <a:xfrm>
            <a:off x="4140390" y="250136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5" name="object 685"/>
          <p:cNvSpPr/>
          <p:nvPr/>
        </p:nvSpPr>
        <p:spPr>
          <a:xfrm>
            <a:off x="4140390" y="250136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6" name="object 686"/>
          <p:cNvSpPr/>
          <p:nvPr/>
        </p:nvSpPr>
        <p:spPr>
          <a:xfrm>
            <a:off x="4201140" y="253284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7" name="object 687"/>
          <p:cNvSpPr/>
          <p:nvPr/>
        </p:nvSpPr>
        <p:spPr>
          <a:xfrm>
            <a:off x="4201140" y="253284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8" name="object 688"/>
          <p:cNvSpPr/>
          <p:nvPr/>
        </p:nvSpPr>
        <p:spPr>
          <a:xfrm>
            <a:off x="4261885" y="25495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9" name="object 689"/>
          <p:cNvSpPr/>
          <p:nvPr/>
        </p:nvSpPr>
        <p:spPr>
          <a:xfrm>
            <a:off x="4261885" y="25495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0" name="object 690"/>
          <p:cNvSpPr/>
          <p:nvPr/>
        </p:nvSpPr>
        <p:spPr>
          <a:xfrm>
            <a:off x="4322635" y="25558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1" name="object 691"/>
          <p:cNvSpPr/>
          <p:nvPr/>
        </p:nvSpPr>
        <p:spPr>
          <a:xfrm>
            <a:off x="4322635" y="25558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2" name="object 692"/>
          <p:cNvSpPr/>
          <p:nvPr/>
        </p:nvSpPr>
        <p:spPr>
          <a:xfrm>
            <a:off x="4383385" y="256025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3" name="object 693"/>
          <p:cNvSpPr/>
          <p:nvPr/>
        </p:nvSpPr>
        <p:spPr>
          <a:xfrm>
            <a:off x="4383385" y="256025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4" name="object 694"/>
          <p:cNvSpPr/>
          <p:nvPr/>
        </p:nvSpPr>
        <p:spPr>
          <a:xfrm>
            <a:off x="444413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5" name="object 695"/>
          <p:cNvSpPr/>
          <p:nvPr/>
        </p:nvSpPr>
        <p:spPr>
          <a:xfrm>
            <a:off x="444413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6" name="object 696"/>
          <p:cNvSpPr/>
          <p:nvPr/>
        </p:nvSpPr>
        <p:spPr>
          <a:xfrm>
            <a:off x="2690209" y="1037475"/>
            <a:ext cx="1763395" cy="1535430"/>
          </a:xfrm>
          <a:custGeom>
            <a:avLst/>
            <a:gdLst/>
            <a:ahLst/>
            <a:cxnLst/>
            <a:rect l="l" t="t" r="r" b="b"/>
            <a:pathLst>
              <a:path w="1763395" h="1535430">
                <a:moveTo>
                  <a:pt x="0" y="33337"/>
                </a:moveTo>
                <a:lnTo>
                  <a:pt x="61118" y="0"/>
                </a:lnTo>
                <a:lnTo>
                  <a:pt x="121867" y="51486"/>
                </a:lnTo>
                <a:lnTo>
                  <a:pt x="182613" y="169647"/>
                </a:lnTo>
                <a:lnTo>
                  <a:pt x="243363" y="245955"/>
                </a:lnTo>
                <a:lnTo>
                  <a:pt x="304113" y="320408"/>
                </a:lnTo>
                <a:lnTo>
                  <a:pt x="364858" y="394862"/>
                </a:lnTo>
                <a:lnTo>
                  <a:pt x="425608" y="469316"/>
                </a:lnTo>
                <a:lnTo>
                  <a:pt x="486727" y="546735"/>
                </a:lnTo>
                <a:lnTo>
                  <a:pt x="547477" y="614147"/>
                </a:lnTo>
                <a:lnTo>
                  <a:pt x="608222" y="690455"/>
                </a:lnTo>
                <a:lnTo>
                  <a:pt x="668972" y="760832"/>
                </a:lnTo>
                <a:lnTo>
                  <a:pt x="729722" y="818248"/>
                </a:lnTo>
                <a:lnTo>
                  <a:pt x="790467" y="880110"/>
                </a:lnTo>
                <a:lnTo>
                  <a:pt x="851217" y="932707"/>
                </a:lnTo>
                <a:lnTo>
                  <a:pt x="911967" y="984936"/>
                </a:lnTo>
                <a:lnTo>
                  <a:pt x="973086" y="1040130"/>
                </a:lnTo>
                <a:lnTo>
                  <a:pt x="1033831" y="1097172"/>
                </a:lnTo>
                <a:lnTo>
                  <a:pt x="1094581" y="1153477"/>
                </a:lnTo>
                <a:lnTo>
                  <a:pt x="1155331" y="1212742"/>
                </a:lnTo>
                <a:lnTo>
                  <a:pt x="1216076" y="1279417"/>
                </a:lnTo>
                <a:lnTo>
                  <a:pt x="1276826" y="1341277"/>
                </a:lnTo>
                <a:lnTo>
                  <a:pt x="1337576" y="1400174"/>
                </a:lnTo>
                <a:lnTo>
                  <a:pt x="1398321" y="1447586"/>
                </a:lnTo>
                <a:lnTo>
                  <a:pt x="1459440" y="1484257"/>
                </a:lnTo>
                <a:lnTo>
                  <a:pt x="1520190" y="1512038"/>
                </a:lnTo>
                <a:lnTo>
                  <a:pt x="1580939" y="1523151"/>
                </a:lnTo>
                <a:lnTo>
                  <a:pt x="1641685" y="1529818"/>
                </a:lnTo>
                <a:lnTo>
                  <a:pt x="1702435" y="1529448"/>
                </a:lnTo>
                <a:lnTo>
                  <a:pt x="1763184" y="1535005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7" name="object 697"/>
          <p:cNvSpPr/>
          <p:nvPr/>
        </p:nvSpPr>
        <p:spPr>
          <a:xfrm>
            <a:off x="2680949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9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8" name="object 698"/>
          <p:cNvSpPr/>
          <p:nvPr/>
        </p:nvSpPr>
        <p:spPr>
          <a:xfrm>
            <a:off x="2680949" y="10615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9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9" name="object 699"/>
          <p:cNvSpPr/>
          <p:nvPr/>
        </p:nvSpPr>
        <p:spPr>
          <a:xfrm>
            <a:off x="2742068" y="10282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9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0" name="object 700"/>
          <p:cNvSpPr/>
          <p:nvPr/>
        </p:nvSpPr>
        <p:spPr>
          <a:xfrm>
            <a:off x="2742068" y="102821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9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1" name="object 701"/>
          <p:cNvSpPr/>
          <p:nvPr/>
        </p:nvSpPr>
        <p:spPr>
          <a:xfrm>
            <a:off x="2802815" y="107970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1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2" name="object 702"/>
          <p:cNvSpPr/>
          <p:nvPr/>
        </p:nvSpPr>
        <p:spPr>
          <a:xfrm>
            <a:off x="2802815" y="107970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1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3" name="object 703"/>
          <p:cNvSpPr/>
          <p:nvPr/>
        </p:nvSpPr>
        <p:spPr>
          <a:xfrm>
            <a:off x="2863564" y="11978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4" name="object 704"/>
          <p:cNvSpPr/>
          <p:nvPr/>
        </p:nvSpPr>
        <p:spPr>
          <a:xfrm>
            <a:off x="2863564" y="11978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5" name="object 705"/>
          <p:cNvSpPr/>
          <p:nvPr/>
        </p:nvSpPr>
        <p:spPr>
          <a:xfrm>
            <a:off x="2924314" y="127417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6" name="object 706"/>
          <p:cNvSpPr/>
          <p:nvPr/>
        </p:nvSpPr>
        <p:spPr>
          <a:xfrm>
            <a:off x="2924314" y="127417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7" name="object 707"/>
          <p:cNvSpPr/>
          <p:nvPr/>
        </p:nvSpPr>
        <p:spPr>
          <a:xfrm>
            <a:off x="2985059" y="134862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8" name="object 708"/>
          <p:cNvSpPr/>
          <p:nvPr/>
        </p:nvSpPr>
        <p:spPr>
          <a:xfrm>
            <a:off x="2985059" y="134862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9" name="object 709"/>
          <p:cNvSpPr/>
          <p:nvPr/>
        </p:nvSpPr>
        <p:spPr>
          <a:xfrm>
            <a:off x="3045809" y="142307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0" name="object 710"/>
          <p:cNvSpPr/>
          <p:nvPr/>
        </p:nvSpPr>
        <p:spPr>
          <a:xfrm>
            <a:off x="3045809" y="142307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1" name="object 711"/>
          <p:cNvSpPr/>
          <p:nvPr/>
        </p:nvSpPr>
        <p:spPr>
          <a:xfrm>
            <a:off x="3106559" y="149753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2" name="object 712"/>
          <p:cNvSpPr/>
          <p:nvPr/>
        </p:nvSpPr>
        <p:spPr>
          <a:xfrm>
            <a:off x="3106559" y="149753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3" name="object 713"/>
          <p:cNvSpPr/>
          <p:nvPr/>
        </p:nvSpPr>
        <p:spPr>
          <a:xfrm>
            <a:off x="3167677" y="157494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4" name="object 714"/>
          <p:cNvSpPr/>
          <p:nvPr/>
        </p:nvSpPr>
        <p:spPr>
          <a:xfrm>
            <a:off x="3167677" y="157494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5" name="object 715"/>
          <p:cNvSpPr/>
          <p:nvPr/>
        </p:nvSpPr>
        <p:spPr>
          <a:xfrm>
            <a:off x="3228423" y="16423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6" name="object 716"/>
          <p:cNvSpPr/>
          <p:nvPr/>
        </p:nvSpPr>
        <p:spPr>
          <a:xfrm>
            <a:off x="3228423" y="16423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7" name="object 717"/>
          <p:cNvSpPr/>
          <p:nvPr/>
        </p:nvSpPr>
        <p:spPr>
          <a:xfrm>
            <a:off x="3289172" y="171867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8" name="object 718"/>
          <p:cNvSpPr/>
          <p:nvPr/>
        </p:nvSpPr>
        <p:spPr>
          <a:xfrm>
            <a:off x="3289172" y="171867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9" name="object 719"/>
          <p:cNvSpPr/>
          <p:nvPr/>
        </p:nvSpPr>
        <p:spPr>
          <a:xfrm>
            <a:off x="3349922" y="17890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0" name="object 720"/>
          <p:cNvSpPr/>
          <p:nvPr/>
        </p:nvSpPr>
        <p:spPr>
          <a:xfrm>
            <a:off x="3349922" y="178904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1" name="object 721"/>
          <p:cNvSpPr/>
          <p:nvPr/>
        </p:nvSpPr>
        <p:spPr>
          <a:xfrm>
            <a:off x="3410668" y="184646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2" name="object 722"/>
          <p:cNvSpPr/>
          <p:nvPr/>
        </p:nvSpPr>
        <p:spPr>
          <a:xfrm>
            <a:off x="3410668" y="1846465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3" name="object 723"/>
          <p:cNvSpPr/>
          <p:nvPr/>
        </p:nvSpPr>
        <p:spPr>
          <a:xfrm>
            <a:off x="3471417" y="190832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4" name="object 724"/>
          <p:cNvSpPr/>
          <p:nvPr/>
        </p:nvSpPr>
        <p:spPr>
          <a:xfrm>
            <a:off x="3471417" y="190832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5" name="object 725"/>
          <p:cNvSpPr/>
          <p:nvPr/>
        </p:nvSpPr>
        <p:spPr>
          <a:xfrm>
            <a:off x="3532167" y="196092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6" name="object 726"/>
          <p:cNvSpPr/>
          <p:nvPr/>
        </p:nvSpPr>
        <p:spPr>
          <a:xfrm>
            <a:off x="3532167" y="196092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7" name="object 727"/>
          <p:cNvSpPr/>
          <p:nvPr/>
        </p:nvSpPr>
        <p:spPr>
          <a:xfrm>
            <a:off x="3592913" y="20131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8" name="object 728"/>
          <p:cNvSpPr/>
          <p:nvPr/>
        </p:nvSpPr>
        <p:spPr>
          <a:xfrm>
            <a:off x="3592913" y="201315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9" name="object 729"/>
          <p:cNvSpPr/>
          <p:nvPr/>
        </p:nvSpPr>
        <p:spPr>
          <a:xfrm>
            <a:off x="3654032" y="206834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0" name="object 730"/>
          <p:cNvSpPr/>
          <p:nvPr/>
        </p:nvSpPr>
        <p:spPr>
          <a:xfrm>
            <a:off x="3654032" y="206834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1" name="object 731"/>
          <p:cNvSpPr/>
          <p:nvPr/>
        </p:nvSpPr>
        <p:spPr>
          <a:xfrm>
            <a:off x="3714781" y="212538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2" name="object 732"/>
          <p:cNvSpPr/>
          <p:nvPr/>
        </p:nvSpPr>
        <p:spPr>
          <a:xfrm>
            <a:off x="3714781" y="212538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3" name="object 733"/>
          <p:cNvSpPr/>
          <p:nvPr/>
        </p:nvSpPr>
        <p:spPr>
          <a:xfrm>
            <a:off x="3775531" y="218168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4" name="object 734"/>
          <p:cNvSpPr/>
          <p:nvPr/>
        </p:nvSpPr>
        <p:spPr>
          <a:xfrm>
            <a:off x="3775531" y="218168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5" name="object 735"/>
          <p:cNvSpPr/>
          <p:nvPr/>
        </p:nvSpPr>
        <p:spPr>
          <a:xfrm>
            <a:off x="3836277" y="224095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6" name="object 736"/>
          <p:cNvSpPr/>
          <p:nvPr/>
        </p:nvSpPr>
        <p:spPr>
          <a:xfrm>
            <a:off x="3836277" y="224095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7" name="object 737"/>
          <p:cNvSpPr/>
          <p:nvPr/>
        </p:nvSpPr>
        <p:spPr>
          <a:xfrm>
            <a:off x="3897026" y="230763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8" name="object 738"/>
          <p:cNvSpPr/>
          <p:nvPr/>
        </p:nvSpPr>
        <p:spPr>
          <a:xfrm>
            <a:off x="3897026" y="230763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9" name="object 739"/>
          <p:cNvSpPr/>
          <p:nvPr/>
        </p:nvSpPr>
        <p:spPr>
          <a:xfrm>
            <a:off x="3957776" y="236949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0" name="object 740"/>
          <p:cNvSpPr/>
          <p:nvPr/>
        </p:nvSpPr>
        <p:spPr>
          <a:xfrm>
            <a:off x="3957776" y="236949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1" name="object 741"/>
          <p:cNvSpPr/>
          <p:nvPr/>
        </p:nvSpPr>
        <p:spPr>
          <a:xfrm>
            <a:off x="4018521" y="242838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2" name="object 742"/>
          <p:cNvSpPr/>
          <p:nvPr/>
        </p:nvSpPr>
        <p:spPr>
          <a:xfrm>
            <a:off x="4018521" y="242838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3" name="object 743"/>
          <p:cNvSpPr/>
          <p:nvPr/>
        </p:nvSpPr>
        <p:spPr>
          <a:xfrm>
            <a:off x="4079271" y="247580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4" name="object 744"/>
          <p:cNvSpPr/>
          <p:nvPr/>
        </p:nvSpPr>
        <p:spPr>
          <a:xfrm>
            <a:off x="4079271" y="2475801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5" name="object 745"/>
          <p:cNvSpPr/>
          <p:nvPr/>
        </p:nvSpPr>
        <p:spPr>
          <a:xfrm>
            <a:off x="4140390" y="25124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6" name="object 746"/>
          <p:cNvSpPr/>
          <p:nvPr/>
        </p:nvSpPr>
        <p:spPr>
          <a:xfrm>
            <a:off x="4140390" y="251247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7" name="object 747"/>
          <p:cNvSpPr/>
          <p:nvPr/>
        </p:nvSpPr>
        <p:spPr>
          <a:xfrm>
            <a:off x="4201140" y="254025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8" name="object 748"/>
          <p:cNvSpPr/>
          <p:nvPr/>
        </p:nvSpPr>
        <p:spPr>
          <a:xfrm>
            <a:off x="4201140" y="254025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9" name="object 749"/>
          <p:cNvSpPr/>
          <p:nvPr/>
        </p:nvSpPr>
        <p:spPr>
          <a:xfrm>
            <a:off x="4261885" y="255136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0" name="object 750"/>
          <p:cNvSpPr/>
          <p:nvPr/>
        </p:nvSpPr>
        <p:spPr>
          <a:xfrm>
            <a:off x="4261885" y="2551366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1" name="object 751"/>
          <p:cNvSpPr/>
          <p:nvPr/>
        </p:nvSpPr>
        <p:spPr>
          <a:xfrm>
            <a:off x="4322635" y="255803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2" name="object 752"/>
          <p:cNvSpPr/>
          <p:nvPr/>
        </p:nvSpPr>
        <p:spPr>
          <a:xfrm>
            <a:off x="4322635" y="255803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1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3" name="object 753"/>
          <p:cNvSpPr/>
          <p:nvPr/>
        </p:nvSpPr>
        <p:spPr>
          <a:xfrm>
            <a:off x="4383385" y="25576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17" y="1851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4" name="object 754"/>
          <p:cNvSpPr/>
          <p:nvPr/>
        </p:nvSpPr>
        <p:spPr>
          <a:xfrm>
            <a:off x="4383385" y="255766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17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5" name="object 755"/>
          <p:cNvSpPr/>
          <p:nvPr/>
        </p:nvSpPr>
        <p:spPr>
          <a:xfrm>
            <a:off x="444413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6" name="object 756"/>
          <p:cNvSpPr/>
          <p:nvPr/>
        </p:nvSpPr>
        <p:spPr>
          <a:xfrm>
            <a:off x="4444130" y="256322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9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7" name="object 757"/>
          <p:cNvSpPr/>
          <p:nvPr/>
        </p:nvSpPr>
        <p:spPr>
          <a:xfrm>
            <a:off x="2751327" y="971537"/>
            <a:ext cx="1763395" cy="1601470"/>
          </a:xfrm>
          <a:custGeom>
            <a:avLst/>
            <a:gdLst/>
            <a:ahLst/>
            <a:cxnLst/>
            <a:rect l="l" t="t" r="r" b="b"/>
            <a:pathLst>
              <a:path w="1763395" h="1601470">
                <a:moveTo>
                  <a:pt x="0" y="99274"/>
                </a:moveTo>
                <a:lnTo>
                  <a:pt x="60748" y="0"/>
                </a:lnTo>
                <a:lnTo>
                  <a:pt x="121495" y="25932"/>
                </a:lnTo>
                <a:lnTo>
                  <a:pt x="182245" y="141871"/>
                </a:lnTo>
                <a:lnTo>
                  <a:pt x="242994" y="270033"/>
                </a:lnTo>
                <a:lnTo>
                  <a:pt x="303740" y="340415"/>
                </a:lnTo>
                <a:lnTo>
                  <a:pt x="364490" y="411535"/>
                </a:lnTo>
                <a:lnTo>
                  <a:pt x="425608" y="471543"/>
                </a:lnTo>
                <a:lnTo>
                  <a:pt x="486358" y="548588"/>
                </a:lnTo>
                <a:lnTo>
                  <a:pt x="547103" y="631190"/>
                </a:lnTo>
                <a:lnTo>
                  <a:pt x="607853" y="693420"/>
                </a:lnTo>
                <a:lnTo>
                  <a:pt x="668603" y="757503"/>
                </a:lnTo>
                <a:lnTo>
                  <a:pt x="729348" y="814177"/>
                </a:lnTo>
                <a:lnTo>
                  <a:pt x="790098" y="873815"/>
                </a:lnTo>
                <a:lnTo>
                  <a:pt x="850848" y="947896"/>
                </a:lnTo>
                <a:lnTo>
                  <a:pt x="911967" y="998644"/>
                </a:lnTo>
                <a:lnTo>
                  <a:pt x="972712" y="1049393"/>
                </a:lnTo>
                <a:lnTo>
                  <a:pt x="1033462" y="1105324"/>
                </a:lnTo>
                <a:lnTo>
                  <a:pt x="1094212" y="1160145"/>
                </a:lnTo>
                <a:lnTo>
                  <a:pt x="1154957" y="1229415"/>
                </a:lnTo>
                <a:lnTo>
                  <a:pt x="1215707" y="1299424"/>
                </a:lnTo>
                <a:lnTo>
                  <a:pt x="1276457" y="1359801"/>
                </a:lnTo>
                <a:lnTo>
                  <a:pt x="1337202" y="1428328"/>
                </a:lnTo>
                <a:lnTo>
                  <a:pt x="1398321" y="1478334"/>
                </a:lnTo>
                <a:lnTo>
                  <a:pt x="1459071" y="1527599"/>
                </a:lnTo>
                <a:lnTo>
                  <a:pt x="1519821" y="1565752"/>
                </a:lnTo>
                <a:lnTo>
                  <a:pt x="1580566" y="1580198"/>
                </a:lnTo>
                <a:lnTo>
                  <a:pt x="1641316" y="1591310"/>
                </a:lnTo>
                <a:lnTo>
                  <a:pt x="1702066" y="1593163"/>
                </a:lnTo>
                <a:lnTo>
                  <a:pt x="1762811" y="1600942"/>
                </a:lnTo>
              </a:path>
            </a:pathLst>
          </a:custGeom>
          <a:ln w="88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8" name="object 758"/>
          <p:cNvSpPr/>
          <p:nvPr/>
        </p:nvSpPr>
        <p:spPr>
          <a:xfrm>
            <a:off x="2751327" y="1070812"/>
            <a:ext cx="1763395" cy="1501775"/>
          </a:xfrm>
          <a:custGeom>
            <a:avLst/>
            <a:gdLst/>
            <a:ahLst/>
            <a:cxnLst/>
            <a:rect l="l" t="t" r="r" b="b"/>
            <a:pathLst>
              <a:path w="1763395" h="1501775">
                <a:moveTo>
                  <a:pt x="0" y="0"/>
                </a:moveTo>
                <a:lnTo>
                  <a:pt x="60748" y="161500"/>
                </a:lnTo>
                <a:lnTo>
                  <a:pt x="121495" y="240030"/>
                </a:lnTo>
                <a:lnTo>
                  <a:pt x="182245" y="283737"/>
                </a:lnTo>
                <a:lnTo>
                  <a:pt x="242994" y="300037"/>
                </a:lnTo>
                <a:lnTo>
                  <a:pt x="303740" y="361894"/>
                </a:lnTo>
                <a:lnTo>
                  <a:pt x="364490" y="431533"/>
                </a:lnTo>
                <a:lnTo>
                  <a:pt x="425608" y="517842"/>
                </a:lnTo>
                <a:lnTo>
                  <a:pt x="486358" y="600812"/>
                </a:lnTo>
                <a:lnTo>
                  <a:pt x="547103" y="668599"/>
                </a:lnTo>
                <a:lnTo>
                  <a:pt x="607853" y="747497"/>
                </a:lnTo>
                <a:lnTo>
                  <a:pt x="668603" y="813435"/>
                </a:lnTo>
                <a:lnTo>
                  <a:pt x="729348" y="876033"/>
                </a:lnTo>
                <a:lnTo>
                  <a:pt x="790098" y="934930"/>
                </a:lnTo>
                <a:lnTo>
                  <a:pt x="850848" y="976788"/>
                </a:lnTo>
                <a:lnTo>
                  <a:pt x="911967" y="1030497"/>
                </a:lnTo>
                <a:lnTo>
                  <a:pt x="972712" y="1086802"/>
                </a:lnTo>
                <a:lnTo>
                  <a:pt x="1033462" y="1144956"/>
                </a:lnTo>
                <a:lnTo>
                  <a:pt x="1094212" y="1192371"/>
                </a:lnTo>
                <a:lnTo>
                  <a:pt x="1154957" y="1237190"/>
                </a:lnTo>
                <a:lnTo>
                  <a:pt x="1215707" y="1290900"/>
                </a:lnTo>
                <a:lnTo>
                  <a:pt x="1276457" y="1343128"/>
                </a:lnTo>
                <a:lnTo>
                  <a:pt x="1337202" y="1391653"/>
                </a:lnTo>
                <a:lnTo>
                  <a:pt x="1398321" y="1431658"/>
                </a:lnTo>
                <a:lnTo>
                  <a:pt x="1459071" y="1462032"/>
                </a:lnTo>
                <a:lnTo>
                  <a:pt x="1519821" y="1480184"/>
                </a:lnTo>
                <a:lnTo>
                  <a:pt x="1580566" y="1493888"/>
                </a:lnTo>
                <a:lnTo>
                  <a:pt x="1641316" y="1500186"/>
                </a:lnTo>
                <a:lnTo>
                  <a:pt x="1702066" y="1501297"/>
                </a:lnTo>
                <a:lnTo>
                  <a:pt x="1762811" y="1501667"/>
                </a:lnTo>
              </a:path>
            </a:pathLst>
          </a:custGeom>
          <a:ln w="88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9" name="object 759"/>
          <p:cNvSpPr txBox="1"/>
          <p:nvPr/>
        </p:nvSpPr>
        <p:spPr>
          <a:xfrm>
            <a:off x="2856051" y="735476"/>
            <a:ext cx="1532255" cy="155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20">
                <a:latin typeface="Georgia"/>
                <a:cs typeface="Georgia"/>
              </a:rPr>
              <a:t>N</a:t>
            </a:r>
            <a:r>
              <a:rPr dirty="0" sz="800" spc="-10">
                <a:latin typeface="Georgia"/>
                <a:cs typeface="Georgia"/>
              </a:rPr>
              <a:t>o</a:t>
            </a:r>
            <a:r>
              <a:rPr dirty="0" sz="800" spc="-5">
                <a:latin typeface="Georgia"/>
                <a:cs typeface="Georgia"/>
              </a:rPr>
              <a:t>r</a:t>
            </a:r>
            <a:r>
              <a:rPr dirty="0" sz="800" spc="-10">
                <a:latin typeface="Georgia"/>
                <a:cs typeface="Georgia"/>
              </a:rPr>
              <a:t>m</a:t>
            </a:r>
            <a:r>
              <a:rPr dirty="0" sz="800" spc="10">
                <a:latin typeface="Georgia"/>
                <a:cs typeface="Georgia"/>
              </a:rPr>
              <a:t>a</a:t>
            </a:r>
            <a:r>
              <a:rPr dirty="0" sz="800" spc="-10">
                <a:latin typeface="Georgia"/>
                <a:cs typeface="Georgia"/>
              </a:rPr>
              <a:t>l</a:t>
            </a:r>
            <a:r>
              <a:rPr dirty="0" sz="800" spc="-20">
                <a:latin typeface="Georgia"/>
                <a:cs typeface="Georgia"/>
              </a:rPr>
              <a:t>i</a:t>
            </a:r>
            <a:r>
              <a:rPr dirty="0" sz="800" spc="-5">
                <a:latin typeface="Georgia"/>
                <a:cs typeface="Georgia"/>
              </a:rPr>
              <a:t>z</a:t>
            </a:r>
            <a:r>
              <a:rPr dirty="0" sz="800" spc="-35">
                <a:latin typeface="Georgia"/>
                <a:cs typeface="Georgia"/>
              </a:rPr>
              <a:t>e</a:t>
            </a:r>
            <a:r>
              <a:rPr dirty="0" sz="800">
                <a:latin typeface="Georgia"/>
                <a:cs typeface="Georgia"/>
              </a:rPr>
              <a:t>d</a:t>
            </a:r>
            <a:r>
              <a:rPr dirty="0" sz="800">
                <a:latin typeface="Georgia"/>
                <a:cs typeface="Georgia"/>
              </a:rPr>
              <a:t> </a:t>
            </a:r>
            <a:r>
              <a:rPr dirty="0" sz="800" spc="-100">
                <a:latin typeface="Georgia"/>
                <a:cs typeface="Georgia"/>
              </a:rPr>
              <a:t> </a:t>
            </a:r>
            <a:r>
              <a:rPr dirty="0" sz="800" spc="40">
                <a:latin typeface="Georgia"/>
                <a:cs typeface="Georgia"/>
              </a:rPr>
              <a:t>T</a:t>
            </a:r>
            <a:r>
              <a:rPr dirty="0" sz="800" spc="-35">
                <a:latin typeface="Georgia"/>
                <a:cs typeface="Georgia"/>
              </a:rPr>
              <a:t>e</a:t>
            </a:r>
            <a:r>
              <a:rPr dirty="0" sz="800" spc="-10">
                <a:latin typeface="Georgia"/>
                <a:cs typeface="Georgia"/>
              </a:rPr>
              <a:t>m</a:t>
            </a:r>
            <a:r>
              <a:rPr dirty="0" sz="800" spc="35">
                <a:latin typeface="Georgia"/>
                <a:cs typeface="Georgia"/>
              </a:rPr>
              <a:t>p</a:t>
            </a:r>
            <a:r>
              <a:rPr dirty="0" sz="800" spc="-35">
                <a:latin typeface="Georgia"/>
                <a:cs typeface="Georgia"/>
              </a:rPr>
              <a:t>e</a:t>
            </a:r>
            <a:r>
              <a:rPr dirty="0" sz="800" spc="5">
                <a:latin typeface="Georgia"/>
                <a:cs typeface="Georgia"/>
              </a:rPr>
              <a:t>r</a:t>
            </a:r>
            <a:r>
              <a:rPr dirty="0" sz="800" spc="35">
                <a:latin typeface="Georgia"/>
                <a:cs typeface="Georgia"/>
              </a:rPr>
              <a:t>a</a:t>
            </a:r>
            <a:r>
              <a:rPr dirty="0" sz="800" spc="25">
                <a:latin typeface="Georgia"/>
                <a:cs typeface="Georgia"/>
              </a:rPr>
              <a:t>t</a:t>
            </a:r>
            <a:r>
              <a:rPr dirty="0" sz="800" spc="5">
                <a:latin typeface="Georgia"/>
                <a:cs typeface="Georgia"/>
              </a:rPr>
              <a:t>u</a:t>
            </a:r>
            <a:r>
              <a:rPr dirty="0" sz="800" spc="5">
                <a:latin typeface="Georgia"/>
                <a:cs typeface="Georgia"/>
              </a:rPr>
              <a:t>r</a:t>
            </a:r>
            <a:r>
              <a:rPr dirty="0" sz="800" spc="-20">
                <a:latin typeface="Georgia"/>
                <a:cs typeface="Georgia"/>
              </a:rPr>
              <a:t>e</a:t>
            </a:r>
            <a:r>
              <a:rPr dirty="0" sz="800" spc="75">
                <a:latin typeface="Georgia"/>
                <a:cs typeface="Georgia"/>
              </a:rPr>
              <a:t> </a:t>
            </a:r>
            <a:r>
              <a:rPr dirty="0" sz="800" spc="95">
                <a:latin typeface="Georgia"/>
                <a:cs typeface="Georgia"/>
              </a:rPr>
              <a:t>P</a:t>
            </a:r>
            <a:r>
              <a:rPr dirty="0" sz="800" spc="5">
                <a:latin typeface="Georgia"/>
                <a:cs typeface="Georgia"/>
              </a:rPr>
              <a:t>r</a:t>
            </a:r>
            <a:r>
              <a:rPr dirty="0" sz="800" spc="-15">
                <a:latin typeface="Georgia"/>
                <a:cs typeface="Georgia"/>
              </a:rPr>
              <a:t>o</a:t>
            </a:r>
            <a:r>
              <a:rPr dirty="0" sz="800" spc="35">
                <a:latin typeface="Arial"/>
                <a:cs typeface="Arial"/>
              </a:rPr>
              <a:t>f</a:t>
            </a:r>
            <a:r>
              <a:rPr dirty="0" sz="800" spc="35">
                <a:latin typeface="Arial"/>
                <a:cs typeface="Arial"/>
              </a:rPr>
              <a:t>i</a:t>
            </a:r>
            <a:r>
              <a:rPr dirty="0" sz="800" spc="-15">
                <a:latin typeface="Georgia"/>
                <a:cs typeface="Georgia"/>
              </a:rPr>
              <a:t>l</a:t>
            </a:r>
            <a:r>
              <a:rPr dirty="0" sz="800" spc="-20">
                <a:latin typeface="Georgia"/>
                <a:cs typeface="Georgia"/>
              </a:rPr>
              <a:t>e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760" name="object 760"/>
          <p:cNvSpPr txBox="1"/>
          <p:nvPr/>
        </p:nvSpPr>
        <p:spPr>
          <a:xfrm>
            <a:off x="2465365" y="1714652"/>
            <a:ext cx="114300" cy="673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>
                <a:latin typeface="Arial"/>
                <a:cs typeface="Arial"/>
              </a:rPr>
              <a:t>θ</a:t>
            </a:r>
            <a:endParaRPr sz="700">
              <a:latin typeface="Arial"/>
              <a:cs typeface="Arial"/>
            </a:endParaRPr>
          </a:p>
        </p:txBody>
      </p:sp>
      <p:sp>
        <p:nvSpPr>
          <p:cNvPr id="761" name="object 761"/>
          <p:cNvSpPr/>
          <p:nvPr/>
        </p:nvSpPr>
        <p:spPr>
          <a:xfrm>
            <a:off x="3769975" y="957834"/>
            <a:ext cx="742315" cy="586740"/>
          </a:xfrm>
          <a:custGeom>
            <a:avLst/>
            <a:gdLst/>
            <a:ahLst/>
            <a:cxnLst/>
            <a:rect l="l" t="t" r="r" b="b"/>
            <a:pathLst>
              <a:path w="742314" h="586740">
                <a:moveTo>
                  <a:pt x="0" y="586740"/>
                </a:moveTo>
                <a:lnTo>
                  <a:pt x="742315" y="586740"/>
                </a:lnTo>
                <a:lnTo>
                  <a:pt x="742315" y="0"/>
                </a:lnTo>
                <a:lnTo>
                  <a:pt x="0" y="0"/>
                </a:lnTo>
                <a:lnTo>
                  <a:pt x="0" y="5867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2" name="object 762"/>
          <p:cNvSpPr/>
          <p:nvPr/>
        </p:nvSpPr>
        <p:spPr>
          <a:xfrm>
            <a:off x="3769975" y="957834"/>
            <a:ext cx="742315" cy="586740"/>
          </a:xfrm>
          <a:custGeom>
            <a:avLst/>
            <a:gdLst/>
            <a:ahLst/>
            <a:cxnLst/>
            <a:rect l="l" t="t" r="r" b="b"/>
            <a:pathLst>
              <a:path w="742314" h="586740">
                <a:moveTo>
                  <a:pt x="0" y="586740"/>
                </a:moveTo>
                <a:lnTo>
                  <a:pt x="0" y="0"/>
                </a:lnTo>
                <a:lnTo>
                  <a:pt x="742315" y="0"/>
                </a:lnTo>
                <a:lnTo>
                  <a:pt x="742315" y="586740"/>
                </a:lnTo>
                <a:lnTo>
                  <a:pt x="0" y="58674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3" name="object 763"/>
          <p:cNvSpPr/>
          <p:nvPr/>
        </p:nvSpPr>
        <p:spPr>
          <a:xfrm>
            <a:off x="3769975" y="1544574"/>
            <a:ext cx="742315" cy="0"/>
          </a:xfrm>
          <a:custGeom>
            <a:avLst/>
            <a:gdLst/>
            <a:ahLst/>
            <a:cxnLst/>
            <a:rect l="l" t="t" r="r" b="b"/>
            <a:pathLst>
              <a:path w="742314" h="0">
                <a:moveTo>
                  <a:pt x="0" y="0"/>
                </a:moveTo>
                <a:lnTo>
                  <a:pt x="7423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4" name="object 764"/>
          <p:cNvSpPr/>
          <p:nvPr/>
        </p:nvSpPr>
        <p:spPr>
          <a:xfrm>
            <a:off x="3769975" y="957834"/>
            <a:ext cx="742315" cy="0"/>
          </a:xfrm>
          <a:custGeom>
            <a:avLst/>
            <a:gdLst/>
            <a:ahLst/>
            <a:cxnLst/>
            <a:rect l="l" t="t" r="r" b="b"/>
            <a:pathLst>
              <a:path w="742314" h="0">
                <a:moveTo>
                  <a:pt x="0" y="0"/>
                </a:moveTo>
                <a:lnTo>
                  <a:pt x="7423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5" name="object 765"/>
          <p:cNvSpPr/>
          <p:nvPr/>
        </p:nvSpPr>
        <p:spPr>
          <a:xfrm>
            <a:off x="3769975" y="957834"/>
            <a:ext cx="0" cy="586740"/>
          </a:xfrm>
          <a:custGeom>
            <a:avLst/>
            <a:gdLst/>
            <a:ahLst/>
            <a:cxnLst/>
            <a:rect l="l" t="t" r="r" b="b"/>
            <a:pathLst>
              <a:path w="0" h="586740">
                <a:moveTo>
                  <a:pt x="0" y="0"/>
                </a:moveTo>
                <a:lnTo>
                  <a:pt x="0" y="5867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6" name="object 766"/>
          <p:cNvSpPr/>
          <p:nvPr/>
        </p:nvSpPr>
        <p:spPr>
          <a:xfrm>
            <a:off x="4512290" y="957834"/>
            <a:ext cx="0" cy="586740"/>
          </a:xfrm>
          <a:custGeom>
            <a:avLst/>
            <a:gdLst/>
            <a:ahLst/>
            <a:cxnLst/>
            <a:rect l="l" t="t" r="r" b="b"/>
            <a:pathLst>
              <a:path w="0" h="586740">
                <a:moveTo>
                  <a:pt x="0" y="0"/>
                </a:moveTo>
                <a:lnTo>
                  <a:pt x="0" y="5867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7" name="object 767"/>
          <p:cNvSpPr txBox="1"/>
          <p:nvPr/>
        </p:nvSpPr>
        <p:spPr>
          <a:xfrm>
            <a:off x="4157325" y="956063"/>
            <a:ext cx="17018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</a:pPr>
            <a:r>
              <a:rPr dirty="0" sz="600" spc="15">
                <a:latin typeface="Arial"/>
                <a:cs typeface="Arial"/>
              </a:rPr>
              <a:t>−2A</a:t>
            </a:r>
            <a:endParaRPr sz="600">
              <a:latin typeface="Arial"/>
              <a:cs typeface="Arial"/>
            </a:endParaRPr>
          </a:p>
        </p:txBody>
      </p:sp>
      <p:sp>
        <p:nvSpPr>
          <p:cNvPr id="768" name="object 768"/>
          <p:cNvSpPr/>
          <p:nvPr/>
        </p:nvSpPr>
        <p:spPr>
          <a:xfrm>
            <a:off x="3831463" y="1017472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0" y="0"/>
                </a:moveTo>
                <a:lnTo>
                  <a:pt x="307447" y="0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9" name="object 769"/>
          <p:cNvSpPr/>
          <p:nvPr/>
        </p:nvSpPr>
        <p:spPr>
          <a:xfrm>
            <a:off x="3975925" y="100820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0" name="object 770"/>
          <p:cNvSpPr/>
          <p:nvPr/>
        </p:nvSpPr>
        <p:spPr>
          <a:xfrm>
            <a:off x="3975925" y="100820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1" name="object 771"/>
          <p:cNvSpPr txBox="1"/>
          <p:nvPr/>
        </p:nvSpPr>
        <p:spPr>
          <a:xfrm>
            <a:off x="3818763" y="1049408"/>
            <a:ext cx="464184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20"/>
              </a:lnSpc>
              <a:tabLst>
                <a:tab pos="340995" algn="l"/>
              </a:tabLst>
            </a:pPr>
            <a:r>
              <a:rPr dirty="0" sz="600" spc="5" u="sng">
                <a:latin typeface="Arial"/>
                <a:cs typeface="Arial"/>
              </a:rPr>
              <a:t> </a:t>
            </a:r>
            <a:r>
              <a:rPr dirty="0" sz="600" spc="5" u="sng">
                <a:latin typeface="Arial"/>
                <a:cs typeface="Arial"/>
              </a:rPr>
              <a:t>	</a:t>
            </a:r>
            <a:r>
              <a:rPr dirty="0" sz="600" spc="15">
                <a:latin typeface="Arial"/>
                <a:cs typeface="Arial"/>
              </a:rPr>
              <a:t>−A</a:t>
            </a:r>
            <a:endParaRPr sz="600">
              <a:latin typeface="Arial"/>
              <a:cs typeface="Arial"/>
            </a:endParaRPr>
          </a:p>
        </p:txBody>
      </p:sp>
      <p:sp>
        <p:nvSpPr>
          <p:cNvPr id="772" name="object 772"/>
          <p:cNvSpPr/>
          <p:nvPr/>
        </p:nvSpPr>
        <p:spPr>
          <a:xfrm>
            <a:off x="3831463" y="1110817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0" y="0"/>
                </a:moveTo>
                <a:lnTo>
                  <a:pt x="307447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3" name="object 773"/>
          <p:cNvSpPr/>
          <p:nvPr/>
        </p:nvSpPr>
        <p:spPr>
          <a:xfrm>
            <a:off x="3975925" y="110155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4" name="object 774"/>
          <p:cNvSpPr/>
          <p:nvPr/>
        </p:nvSpPr>
        <p:spPr>
          <a:xfrm>
            <a:off x="3975925" y="110155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5" name="object 775"/>
          <p:cNvSpPr/>
          <p:nvPr/>
        </p:nvSpPr>
        <p:spPr>
          <a:xfrm>
            <a:off x="3975925" y="119489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6" name="object 776"/>
          <p:cNvSpPr/>
          <p:nvPr/>
        </p:nvSpPr>
        <p:spPr>
          <a:xfrm>
            <a:off x="3975925" y="119489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22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7" name="object 777"/>
          <p:cNvSpPr/>
          <p:nvPr/>
        </p:nvSpPr>
        <p:spPr>
          <a:xfrm>
            <a:off x="3975925" y="128861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8" name="object 778"/>
          <p:cNvSpPr/>
          <p:nvPr/>
        </p:nvSpPr>
        <p:spPr>
          <a:xfrm>
            <a:off x="3975925" y="1288617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9" name="object 779"/>
          <p:cNvSpPr/>
          <p:nvPr/>
        </p:nvSpPr>
        <p:spPr>
          <a:xfrm>
            <a:off x="3975925" y="138196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0"/>
                </a:moveTo>
                <a:lnTo>
                  <a:pt x="18522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0" name="object 780"/>
          <p:cNvSpPr/>
          <p:nvPr/>
        </p:nvSpPr>
        <p:spPr>
          <a:xfrm>
            <a:off x="3975925" y="1381962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522" y="0"/>
                </a:moveTo>
                <a:lnTo>
                  <a:pt x="0" y="18517"/>
                </a:lnTo>
              </a:path>
            </a:pathLst>
          </a:custGeom>
          <a:ln w="3175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1" name="object 781"/>
          <p:cNvSpPr txBox="1"/>
          <p:nvPr/>
        </p:nvSpPr>
        <p:spPr>
          <a:xfrm>
            <a:off x="3818763" y="1142753"/>
            <a:ext cx="662305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40995" algn="l"/>
              </a:tabLst>
            </a:pPr>
            <a:r>
              <a:rPr dirty="0" sz="600" spc="5" u="sng">
                <a:latin typeface="Arial"/>
                <a:cs typeface="Arial"/>
              </a:rPr>
              <a:t> </a:t>
            </a:r>
            <a:r>
              <a:rPr dirty="0" sz="600" spc="5" u="sng">
                <a:latin typeface="Arial"/>
                <a:cs typeface="Arial"/>
              </a:rPr>
              <a:t>	</a:t>
            </a:r>
            <a:r>
              <a:rPr dirty="0" sz="600" spc="15"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340995" algn="l"/>
              </a:tabLst>
            </a:pPr>
            <a:r>
              <a:rPr dirty="0" sz="600" spc="5" u="sng">
                <a:latin typeface="Arial"/>
                <a:cs typeface="Arial"/>
              </a:rPr>
              <a:t> </a:t>
            </a:r>
            <a:r>
              <a:rPr dirty="0" sz="600" spc="5" u="sng">
                <a:latin typeface="Arial"/>
                <a:cs typeface="Arial"/>
              </a:rPr>
              <a:t>	</a:t>
            </a:r>
            <a:r>
              <a:rPr dirty="0" sz="600" spc="15"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340995" algn="l"/>
              </a:tabLst>
            </a:pPr>
            <a:r>
              <a:rPr dirty="0" sz="600" spc="5" u="sng">
                <a:latin typeface="Arial"/>
                <a:cs typeface="Arial"/>
              </a:rPr>
              <a:t> </a:t>
            </a:r>
            <a:r>
              <a:rPr dirty="0" sz="600" spc="5" u="sng">
                <a:latin typeface="Arial"/>
                <a:cs typeface="Arial"/>
              </a:rPr>
              <a:t>	</a:t>
            </a:r>
            <a:r>
              <a:rPr dirty="0" sz="600" spc="15">
                <a:latin typeface="Arial"/>
                <a:cs typeface="Arial"/>
              </a:rPr>
              <a:t>2A</a:t>
            </a:r>
            <a:endParaRPr sz="600">
              <a:latin typeface="Arial"/>
              <a:cs typeface="Arial"/>
            </a:endParaRPr>
          </a:p>
          <a:p>
            <a:pPr marL="351155">
              <a:lnSpc>
                <a:spcPts val="720"/>
              </a:lnSpc>
              <a:spcBef>
                <a:spcPts val="15"/>
              </a:spcBef>
            </a:pPr>
            <a:r>
              <a:rPr dirty="0" sz="600" spc="15">
                <a:latin typeface="Arial"/>
                <a:cs typeface="Arial"/>
              </a:rPr>
              <a:t>+−2STD</a:t>
            </a:r>
            <a:endParaRPr sz="600">
              <a:latin typeface="Arial"/>
              <a:cs typeface="Arial"/>
            </a:endParaRPr>
          </a:p>
        </p:txBody>
      </p:sp>
      <p:sp>
        <p:nvSpPr>
          <p:cNvPr id="782" name="object 782"/>
          <p:cNvSpPr/>
          <p:nvPr/>
        </p:nvSpPr>
        <p:spPr>
          <a:xfrm>
            <a:off x="0" y="3310490"/>
            <a:ext cx="2997835" cy="0"/>
          </a:xfrm>
          <a:custGeom>
            <a:avLst/>
            <a:gdLst/>
            <a:ahLst/>
            <a:cxnLst/>
            <a:rect l="l" t="t" r="r" b="b"/>
            <a:pathLst>
              <a:path w="2997835" h="0">
                <a:moveTo>
                  <a:pt x="0" y="0"/>
                </a:moveTo>
                <a:lnTo>
                  <a:pt x="2997822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3" name="object 783"/>
          <p:cNvSpPr txBox="1"/>
          <p:nvPr/>
        </p:nvSpPr>
        <p:spPr>
          <a:xfrm>
            <a:off x="-12700" y="3316488"/>
            <a:ext cx="3422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0000CC"/>
                </a:solidFill>
                <a:latin typeface="Arial"/>
                <a:cs typeface="Arial"/>
              </a:rPr>
              <a:t>10/14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11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75549" y="316966"/>
            <a:ext cx="1456690" cy="2178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45" u="sng">
                <a:latin typeface="Tahoma"/>
                <a:cs typeface="Tahoma"/>
              </a:rPr>
              <a:t>Single</a:t>
            </a:r>
            <a:r>
              <a:rPr dirty="0" sz="1400" spc="105" u="sng">
                <a:latin typeface="Times New Roman"/>
                <a:cs typeface="Times New Roman"/>
              </a:rPr>
              <a:t> </a:t>
            </a:r>
            <a:r>
              <a:rPr dirty="0" sz="1400" spc="75" u="sng">
                <a:latin typeface="Tahoma"/>
                <a:cs typeface="Tahoma"/>
              </a:rPr>
              <a:t>P</a:t>
            </a:r>
            <a:r>
              <a:rPr dirty="0" sz="1400" spc="-40" u="sng">
                <a:latin typeface="Tahoma"/>
                <a:cs typeface="Tahoma"/>
              </a:rPr>
              <a:t>erturbation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6755" y="569714"/>
            <a:ext cx="3312414" cy="697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0930" y="563321"/>
            <a:ext cx="3326765" cy="0"/>
          </a:xfrm>
          <a:custGeom>
            <a:avLst/>
            <a:gdLst/>
            <a:ahLst/>
            <a:cxnLst/>
            <a:rect l="l" t="t" r="r" b="b"/>
            <a:pathLst>
              <a:path w="3326765" h="0">
                <a:moveTo>
                  <a:pt x="0" y="0"/>
                </a:moveTo>
                <a:lnTo>
                  <a:pt x="332614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3458" y="563333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90">
                <a:moveTo>
                  <a:pt x="0" y="70737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64546" y="563333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90">
                <a:moveTo>
                  <a:pt x="0" y="70737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0930" y="1270711"/>
            <a:ext cx="3326765" cy="0"/>
          </a:xfrm>
          <a:custGeom>
            <a:avLst/>
            <a:gdLst/>
            <a:ahLst/>
            <a:cxnLst/>
            <a:rect l="l" t="t" r="r" b="b"/>
            <a:pathLst>
              <a:path w="3326765" h="0">
                <a:moveTo>
                  <a:pt x="0" y="0"/>
                </a:moveTo>
                <a:lnTo>
                  <a:pt x="332614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2917" y="1288131"/>
            <a:ext cx="2123694" cy="19339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899689" y="2153422"/>
            <a:ext cx="991235" cy="566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65">
                <a:latin typeface="Arial"/>
                <a:cs typeface="Arial"/>
              </a:rPr>
              <a:t>3cm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Diamete</a:t>
            </a:r>
            <a:r>
              <a:rPr dirty="0" sz="1100">
                <a:latin typeface="Arial"/>
                <a:cs typeface="Arial"/>
              </a:rPr>
              <a:t>r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5">
                <a:latin typeface="Arial"/>
                <a:cs typeface="Arial"/>
              </a:rPr>
              <a:t>Insulated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baseline="-20833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-20833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 </a:t>
            </a:r>
            <a:r>
              <a:rPr dirty="0" baseline="-20833" sz="1200" spc="-142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25" i="1" u="sng">
                <a:latin typeface="Arial"/>
                <a:cs typeface="Arial"/>
              </a:rPr>
              <a:t>D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9750" y="2573488"/>
            <a:ext cx="432434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7777" sz="1200" spc="-112" i="1">
                <a:latin typeface="Arial"/>
                <a:cs typeface="Arial"/>
              </a:rPr>
              <a:t>δ</a:t>
            </a:r>
            <a:r>
              <a:rPr dirty="0" baseline="-27777" sz="1200" spc="-112" i="1">
                <a:latin typeface="Arial"/>
                <a:cs typeface="Arial"/>
              </a:rPr>
              <a:t>  </a:t>
            </a:r>
            <a:r>
              <a:rPr dirty="0" baseline="-27777" sz="1200" spc="-127" i="1">
                <a:latin typeface="Arial"/>
                <a:cs typeface="Arial"/>
              </a:rPr>
              <a:t> </a:t>
            </a:r>
            <a:r>
              <a:rPr dirty="0" sz="1100" spc="195">
                <a:latin typeface="Arial"/>
                <a:cs typeface="Arial"/>
              </a:rPr>
              <a:t>=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10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310490"/>
            <a:ext cx="3497579" cy="0"/>
          </a:xfrm>
          <a:custGeom>
            <a:avLst/>
            <a:gdLst/>
            <a:ahLst/>
            <a:cxnLst/>
            <a:rect l="l" t="t" r="r" b="b"/>
            <a:pathLst>
              <a:path w="3497579" h="0">
                <a:moveTo>
                  <a:pt x="0" y="0"/>
                </a:moveTo>
                <a:lnTo>
                  <a:pt x="3497453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-12700" y="3316488"/>
            <a:ext cx="3422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0000CC"/>
                </a:solidFill>
                <a:latin typeface="Arial"/>
                <a:cs typeface="Arial"/>
              </a:rPr>
              <a:t>11/14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5101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622" rIns="0" bIns="0" rtlCol="0" vert="horz">
            <a:spAutoFit/>
          </a:bodyPr>
          <a:lstStyle/>
          <a:p>
            <a:pPr marL="712470">
              <a:lnSpc>
                <a:spcPct val="100000"/>
              </a:lnSpc>
            </a:pPr>
            <a:r>
              <a:rPr dirty="0" spc="-45"/>
              <a:t>Single</a:t>
            </a:r>
            <a:r>
              <a:rPr dirty="0" spc="105">
                <a:latin typeface="Times New Roman"/>
                <a:cs typeface="Times New Roman"/>
              </a:rPr>
              <a:t> </a:t>
            </a:r>
            <a:r>
              <a:rPr dirty="0" spc="75"/>
              <a:t>P</a:t>
            </a:r>
            <a:r>
              <a:rPr dirty="0" spc="-40"/>
              <a:t>erturbation</a:t>
            </a:r>
          </a:p>
        </p:txBody>
      </p:sp>
      <p:sp>
        <p:nvSpPr>
          <p:cNvPr id="4" name="object 4"/>
          <p:cNvSpPr/>
          <p:nvPr/>
        </p:nvSpPr>
        <p:spPr>
          <a:xfrm>
            <a:off x="646755" y="744643"/>
            <a:ext cx="3312414" cy="697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0930" y="738251"/>
            <a:ext cx="3326765" cy="0"/>
          </a:xfrm>
          <a:custGeom>
            <a:avLst/>
            <a:gdLst/>
            <a:ahLst/>
            <a:cxnLst/>
            <a:rect l="l" t="t" r="r" b="b"/>
            <a:pathLst>
              <a:path w="3326765" h="0">
                <a:moveTo>
                  <a:pt x="0" y="0"/>
                </a:moveTo>
                <a:lnTo>
                  <a:pt x="332614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3458" y="738263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90">
                <a:moveTo>
                  <a:pt x="0" y="70737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64546" y="738263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90">
                <a:moveTo>
                  <a:pt x="0" y="70737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0930" y="1445641"/>
            <a:ext cx="3326765" cy="0"/>
          </a:xfrm>
          <a:custGeom>
            <a:avLst/>
            <a:gdLst/>
            <a:ahLst/>
            <a:cxnLst/>
            <a:rect l="l" t="t" r="r" b="b"/>
            <a:pathLst>
              <a:path w="3326765" h="0">
                <a:moveTo>
                  <a:pt x="0" y="0"/>
                </a:moveTo>
                <a:lnTo>
                  <a:pt x="332614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05203" y="1476016"/>
            <a:ext cx="1397635" cy="186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65">
                <a:latin typeface="Arial"/>
                <a:cs typeface="Arial"/>
              </a:rPr>
              <a:t>Set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T</a:t>
            </a:r>
            <a:r>
              <a:rPr dirty="0" sz="1100" spc="-85">
                <a:latin typeface="Arial"/>
                <a:cs typeface="Arial"/>
              </a:rPr>
              <a:t>em</a:t>
            </a:r>
            <a:r>
              <a:rPr dirty="0" sz="1100" spc="-40">
                <a:latin typeface="Arial"/>
                <a:cs typeface="Arial"/>
              </a:rPr>
              <a:t>p</a:t>
            </a:r>
            <a:r>
              <a:rPr dirty="0" sz="1100" spc="-30">
                <a:latin typeface="Arial"/>
                <a:cs typeface="Arial"/>
              </a:rPr>
              <a:t>erature=30</a:t>
            </a:r>
            <a:r>
              <a:rPr dirty="0" baseline="27777" sz="1200" spc="-37" i="1">
                <a:latin typeface="Arial"/>
                <a:cs typeface="Arial"/>
              </a:rPr>
              <a:t>o</a:t>
            </a:r>
            <a:r>
              <a:rPr dirty="0" baseline="27777" sz="1200" spc="-179" i="1">
                <a:latin typeface="Arial"/>
                <a:cs typeface="Arial"/>
              </a:rPr>
              <a:t> </a:t>
            </a:r>
            <a:r>
              <a:rPr dirty="0" sz="1100" spc="-105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9730" y="1822969"/>
            <a:ext cx="960862" cy="4448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36314" y="1683213"/>
            <a:ext cx="572135" cy="143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35" i="1">
                <a:latin typeface="Verdana"/>
                <a:cs typeface="Verdana"/>
              </a:rPr>
              <a:t>R</a:t>
            </a:r>
            <a:r>
              <a:rPr dirty="0" baseline="-12345" sz="675" spc="-67" i="1">
                <a:latin typeface="Verdana"/>
                <a:cs typeface="Verdana"/>
              </a:rPr>
              <a:t>e</a:t>
            </a:r>
            <a:r>
              <a:rPr dirty="0" baseline="-12345" sz="675" spc="104" i="1">
                <a:latin typeface="Verdana"/>
                <a:cs typeface="Verdana"/>
              </a:rPr>
              <a:t> </a:t>
            </a:r>
            <a:r>
              <a:rPr dirty="0" sz="700" spc="170">
                <a:latin typeface="PMingLiU"/>
                <a:cs typeface="PMingLiU"/>
              </a:rPr>
              <a:t>=</a:t>
            </a:r>
            <a:r>
              <a:rPr dirty="0" sz="700" spc="25">
                <a:latin typeface="PMingLiU"/>
                <a:cs typeface="PMingLiU"/>
              </a:rPr>
              <a:t> </a:t>
            </a:r>
            <a:r>
              <a:rPr dirty="0" sz="700" spc="25">
                <a:latin typeface="PMingLiU"/>
                <a:cs typeface="PMingLiU"/>
              </a:rPr>
              <a:t>9</a:t>
            </a:r>
            <a:r>
              <a:rPr dirty="0" sz="700" spc="-65" i="1">
                <a:latin typeface="Verdana"/>
                <a:cs typeface="Verdana"/>
              </a:rPr>
              <a:t>.</a:t>
            </a:r>
            <a:r>
              <a:rPr dirty="0" sz="700" spc="15">
                <a:latin typeface="PMingLiU"/>
                <a:cs typeface="PMingLiU"/>
              </a:rPr>
              <a:t>4</a:t>
            </a:r>
            <a:r>
              <a:rPr dirty="0" sz="700" spc="-20">
                <a:latin typeface="PMingLiU"/>
                <a:cs typeface="PMingLiU"/>
              </a:rPr>
              <a:t> </a:t>
            </a:r>
            <a:r>
              <a:rPr dirty="0" sz="700">
                <a:latin typeface="MS Gothic"/>
                <a:cs typeface="MS Gothic"/>
              </a:rPr>
              <a:t>∗</a:t>
            </a:r>
            <a:r>
              <a:rPr dirty="0" sz="700" spc="-185">
                <a:latin typeface="MS Gothic"/>
                <a:cs typeface="MS Gothic"/>
              </a:rPr>
              <a:t> </a:t>
            </a:r>
            <a:r>
              <a:rPr dirty="0" sz="700" spc="25">
                <a:latin typeface="PMingLiU"/>
                <a:cs typeface="PMingLiU"/>
              </a:rPr>
              <a:t>10</a:t>
            </a:r>
            <a:r>
              <a:rPr dirty="0" baseline="27777" sz="750" spc="7">
                <a:latin typeface="PMingLiU"/>
                <a:cs typeface="PMingLiU"/>
              </a:rPr>
              <a:t>4</a:t>
            </a:r>
            <a:endParaRPr baseline="27777" sz="750">
              <a:latin typeface="PMingLiU"/>
              <a:cs typeface="PMingLiU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00592" y="182333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00592" y="20318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00592" y="224042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67636" y="1822965"/>
            <a:ext cx="88899" cy="4452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767636" y="2268207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767636" y="1822596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767636" y="1822596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61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56536" y="1822596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61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51722" y="2193753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767636" y="2193753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851722" y="2045588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767636" y="2045588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851722" y="1897049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767636" y="1897049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76651" y="1822969"/>
            <a:ext cx="960862" cy="4448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37514" y="182333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737514" y="20318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737514" y="224042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804558" y="1822965"/>
            <a:ext cx="88899" cy="4452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804558" y="2268207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804558" y="1822596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804558" y="1822596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61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893458" y="1822596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61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888644" y="2193753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804558" y="2193753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888644" y="2045588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804558" y="2045588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888644" y="1897049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804558" y="1897049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39730" y="2537501"/>
            <a:ext cx="960862" cy="4448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875569" y="2265794"/>
            <a:ext cx="663575" cy="260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  <a:tab pos="600710" algn="l"/>
              </a:tabLst>
            </a:pPr>
            <a:r>
              <a:rPr dirty="0" sz="350">
                <a:latin typeface="Arial"/>
                <a:cs typeface="Arial"/>
              </a:rPr>
              <a:t>−50	0	50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700" spc="35" i="1">
                <a:latin typeface="Verdana"/>
                <a:cs typeface="Verdana"/>
              </a:rPr>
              <a:t>R</a:t>
            </a:r>
            <a:r>
              <a:rPr dirty="0" baseline="-12345" sz="675" spc="-67" i="1">
                <a:latin typeface="Verdana"/>
                <a:cs typeface="Verdana"/>
              </a:rPr>
              <a:t>e</a:t>
            </a:r>
            <a:r>
              <a:rPr dirty="0" baseline="-12345" sz="675" spc="104" i="1">
                <a:latin typeface="Verdana"/>
                <a:cs typeface="Verdana"/>
              </a:rPr>
              <a:t> </a:t>
            </a:r>
            <a:r>
              <a:rPr dirty="0" sz="700" spc="170">
                <a:latin typeface="PMingLiU"/>
                <a:cs typeface="PMingLiU"/>
              </a:rPr>
              <a:t>=</a:t>
            </a:r>
            <a:r>
              <a:rPr dirty="0" sz="700" spc="25">
                <a:latin typeface="PMingLiU"/>
                <a:cs typeface="PMingLiU"/>
              </a:rPr>
              <a:t> </a:t>
            </a:r>
            <a:r>
              <a:rPr dirty="0" sz="700" spc="25">
                <a:latin typeface="PMingLiU"/>
                <a:cs typeface="PMingLiU"/>
              </a:rPr>
              <a:t>1</a:t>
            </a:r>
            <a:r>
              <a:rPr dirty="0" sz="700" spc="-65" i="1">
                <a:latin typeface="Verdana"/>
                <a:cs typeface="Verdana"/>
              </a:rPr>
              <a:t>.</a:t>
            </a:r>
            <a:r>
              <a:rPr dirty="0" sz="700" spc="25">
                <a:latin typeface="PMingLiU"/>
                <a:cs typeface="PMingLiU"/>
              </a:rPr>
              <a:t>8</a:t>
            </a:r>
            <a:r>
              <a:rPr dirty="0" sz="700" spc="15">
                <a:latin typeface="PMingLiU"/>
                <a:cs typeface="PMingLiU"/>
              </a:rPr>
              <a:t>8</a:t>
            </a:r>
            <a:r>
              <a:rPr dirty="0" sz="700" spc="-20">
                <a:latin typeface="PMingLiU"/>
                <a:cs typeface="PMingLiU"/>
              </a:rPr>
              <a:t> </a:t>
            </a:r>
            <a:r>
              <a:rPr dirty="0" sz="700">
                <a:latin typeface="MS Gothic"/>
                <a:cs typeface="MS Gothic"/>
              </a:rPr>
              <a:t>∗</a:t>
            </a:r>
            <a:r>
              <a:rPr dirty="0" sz="700" spc="-185">
                <a:latin typeface="MS Gothic"/>
                <a:cs typeface="MS Gothic"/>
              </a:rPr>
              <a:t> </a:t>
            </a:r>
            <a:r>
              <a:rPr dirty="0" sz="700" spc="25">
                <a:latin typeface="PMingLiU"/>
                <a:cs typeface="PMingLiU"/>
              </a:rPr>
              <a:t>10</a:t>
            </a:r>
            <a:r>
              <a:rPr dirty="0" baseline="27777" sz="750" spc="7">
                <a:latin typeface="PMingLiU"/>
                <a:cs typeface="PMingLiU"/>
              </a:rPr>
              <a:t>5</a:t>
            </a:r>
            <a:endParaRPr baseline="27777" sz="750">
              <a:latin typeface="PMingLiU"/>
              <a:cs typeface="PMingLiU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9616" y="1783880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4800" y="1992426"/>
            <a:ext cx="74930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50</a:t>
            </a:r>
            <a:endParaRPr sz="3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9984" y="2200972"/>
            <a:ext cx="996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01596" y="1713959"/>
            <a:ext cx="22542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0101" sz="825" spc="75" i="1">
                <a:latin typeface="Verdana"/>
                <a:cs typeface="Verdana"/>
              </a:rPr>
              <a:t>T</a:t>
            </a:r>
            <a:r>
              <a:rPr dirty="0" baseline="10101" sz="825" spc="82" i="1">
                <a:latin typeface="Verdana"/>
                <a:cs typeface="Verdana"/>
              </a:rPr>
              <a:t>/</a:t>
            </a:r>
            <a:r>
              <a:rPr dirty="0" baseline="10101" sz="825" spc="-15" i="1">
                <a:latin typeface="Verdana"/>
                <a:cs typeface="Verdana"/>
              </a:rPr>
              <a:t>T</a:t>
            </a: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856429" y="2154300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0.98</a:t>
            </a:r>
            <a:endParaRPr sz="3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56429" y="2006130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</a:t>
            </a:r>
            <a:endParaRPr sz="3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856429" y="1857596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1.02</a:t>
            </a:r>
            <a:endParaRPr sz="3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038799" y="1713586"/>
            <a:ext cx="412115" cy="108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1111" sz="750" spc="7" i="1">
                <a:latin typeface="Verdana"/>
                <a:cs typeface="Verdana"/>
              </a:rPr>
              <a:t>R</a:t>
            </a:r>
            <a:r>
              <a:rPr dirty="0" sz="350" spc="-50" i="1">
                <a:latin typeface="Verdana"/>
                <a:cs typeface="Verdana"/>
              </a:rPr>
              <a:t>e</a:t>
            </a:r>
            <a:r>
              <a:rPr dirty="0" sz="350" spc="35" i="1">
                <a:latin typeface="Verdana"/>
                <a:cs typeface="Verdana"/>
              </a:rPr>
              <a:t> </a:t>
            </a:r>
            <a:r>
              <a:rPr dirty="0" baseline="11111" sz="750" spc="165">
                <a:latin typeface="PMingLiU"/>
                <a:cs typeface="PMingLiU"/>
              </a:rPr>
              <a:t>=</a:t>
            </a:r>
            <a:r>
              <a:rPr dirty="0" baseline="11111" sz="750" spc="-22">
                <a:latin typeface="PMingLiU"/>
                <a:cs typeface="PMingLiU"/>
              </a:rPr>
              <a:t> </a:t>
            </a:r>
            <a:r>
              <a:rPr dirty="0" baseline="11111" sz="750" spc="-30">
                <a:latin typeface="PMingLiU"/>
                <a:cs typeface="PMingLiU"/>
              </a:rPr>
              <a:t>1</a:t>
            </a:r>
            <a:r>
              <a:rPr dirty="0" baseline="11111" sz="750" spc="-75" i="1">
                <a:latin typeface="Verdana"/>
                <a:cs typeface="Verdana"/>
              </a:rPr>
              <a:t>.</a:t>
            </a:r>
            <a:r>
              <a:rPr dirty="0" baseline="11111" sz="750" spc="-30">
                <a:latin typeface="PMingLiU"/>
                <a:cs typeface="PMingLiU"/>
              </a:rPr>
              <a:t>2</a:t>
            </a:r>
            <a:r>
              <a:rPr dirty="0" baseline="11111" sz="750" spc="7">
                <a:latin typeface="PMingLiU"/>
                <a:cs typeface="PMingLiU"/>
              </a:rPr>
              <a:t>5</a:t>
            </a:r>
            <a:r>
              <a:rPr dirty="0" baseline="11111" sz="750" spc="-75">
                <a:latin typeface="PMingLiU"/>
                <a:cs typeface="PMingLiU"/>
              </a:rPr>
              <a:t> </a:t>
            </a:r>
            <a:r>
              <a:rPr dirty="0" baseline="11111" sz="750" spc="-7">
                <a:latin typeface="MS Gothic"/>
                <a:cs typeface="MS Gothic"/>
              </a:rPr>
              <a:t>∗</a:t>
            </a:r>
            <a:r>
              <a:rPr dirty="0" baseline="11111" sz="750" spc="-247">
                <a:latin typeface="MS Gothic"/>
                <a:cs typeface="MS Gothic"/>
              </a:rPr>
              <a:t> </a:t>
            </a:r>
            <a:r>
              <a:rPr dirty="0" baseline="11111" sz="750" spc="-30">
                <a:latin typeface="PMingLiU"/>
                <a:cs typeface="PMingLiU"/>
              </a:rPr>
              <a:t>10</a:t>
            </a:r>
            <a:r>
              <a:rPr dirty="0" baseline="39682" sz="525" spc="7">
                <a:latin typeface="PMingLiU"/>
                <a:cs typeface="PMingLiU"/>
              </a:rPr>
              <a:t>5</a:t>
            </a:r>
            <a:endParaRPr baseline="39682" sz="525">
              <a:latin typeface="PMingLiU"/>
              <a:cs typeface="PMingLiU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700592" y="253787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00592" y="274641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700592" y="295495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67636" y="2537498"/>
            <a:ext cx="88899" cy="4452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767636" y="2982741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67636" y="2537498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767636" y="2537498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24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856536" y="2537498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24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851722" y="2908287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767636" y="2908287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851722" y="2760121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767636" y="2760121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851722" y="2611583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767636" y="2611583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776651" y="2537501"/>
            <a:ext cx="960862" cy="4448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2912490" y="2265794"/>
            <a:ext cx="663575" cy="275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  <a:tab pos="600710" algn="l"/>
              </a:tabLst>
            </a:pPr>
            <a:r>
              <a:rPr dirty="0" sz="350">
                <a:latin typeface="Arial"/>
                <a:cs typeface="Arial"/>
              </a:rPr>
              <a:t>−50	0	50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700" spc="35" i="1">
                <a:latin typeface="Verdana"/>
                <a:cs typeface="Verdana"/>
              </a:rPr>
              <a:t>R</a:t>
            </a:r>
            <a:r>
              <a:rPr dirty="0" baseline="-12345" sz="675" spc="-67" i="1">
                <a:latin typeface="Verdana"/>
                <a:cs typeface="Verdana"/>
              </a:rPr>
              <a:t>e</a:t>
            </a:r>
            <a:r>
              <a:rPr dirty="0" baseline="-12345" sz="675" spc="104" i="1">
                <a:latin typeface="Verdana"/>
                <a:cs typeface="Verdana"/>
              </a:rPr>
              <a:t> </a:t>
            </a:r>
            <a:r>
              <a:rPr dirty="0" sz="700" spc="170">
                <a:latin typeface="PMingLiU"/>
                <a:cs typeface="PMingLiU"/>
              </a:rPr>
              <a:t>=</a:t>
            </a:r>
            <a:r>
              <a:rPr dirty="0" sz="700" spc="25">
                <a:latin typeface="PMingLiU"/>
                <a:cs typeface="PMingLiU"/>
              </a:rPr>
              <a:t> </a:t>
            </a:r>
            <a:r>
              <a:rPr dirty="0" sz="700" spc="25">
                <a:latin typeface="PMingLiU"/>
                <a:cs typeface="PMingLiU"/>
              </a:rPr>
              <a:t>2</a:t>
            </a:r>
            <a:r>
              <a:rPr dirty="0" sz="700" spc="-65" i="1">
                <a:latin typeface="Verdana"/>
                <a:cs typeface="Verdana"/>
              </a:rPr>
              <a:t>.</a:t>
            </a:r>
            <a:r>
              <a:rPr dirty="0" sz="700" spc="25">
                <a:latin typeface="PMingLiU"/>
                <a:cs typeface="PMingLiU"/>
              </a:rPr>
              <a:t>4</a:t>
            </a:r>
            <a:r>
              <a:rPr dirty="0" sz="700" spc="15">
                <a:latin typeface="PMingLiU"/>
                <a:cs typeface="PMingLiU"/>
              </a:rPr>
              <a:t>2</a:t>
            </a:r>
            <a:r>
              <a:rPr dirty="0" sz="700" spc="-20">
                <a:latin typeface="PMingLiU"/>
                <a:cs typeface="PMingLiU"/>
              </a:rPr>
              <a:t> </a:t>
            </a:r>
            <a:r>
              <a:rPr dirty="0" sz="700">
                <a:latin typeface="MS Gothic"/>
                <a:cs typeface="MS Gothic"/>
              </a:rPr>
              <a:t>∗</a:t>
            </a:r>
            <a:r>
              <a:rPr dirty="0" sz="700" spc="-185">
                <a:latin typeface="MS Gothic"/>
                <a:cs typeface="MS Gothic"/>
              </a:rPr>
              <a:t> </a:t>
            </a:r>
            <a:r>
              <a:rPr dirty="0" sz="700" spc="25">
                <a:latin typeface="PMingLiU"/>
                <a:cs typeface="PMingLiU"/>
              </a:rPr>
              <a:t>10</a:t>
            </a:r>
            <a:r>
              <a:rPr dirty="0" baseline="30864" sz="675" spc="44">
                <a:latin typeface="PMingLiU"/>
                <a:cs typeface="PMingLiU"/>
              </a:rPr>
              <a:t>5</a:t>
            </a:r>
            <a:endParaRPr baseline="30864" sz="675">
              <a:latin typeface="PMingLiU"/>
              <a:cs typeface="PMingLiU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726538" y="1783880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701721" y="1992426"/>
            <a:ext cx="74930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50</a:t>
            </a:r>
            <a:endParaRPr sz="3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676905" y="2200972"/>
            <a:ext cx="996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738517" y="1713959"/>
            <a:ext cx="22542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0101" sz="825" spc="75" i="1">
                <a:latin typeface="Verdana"/>
                <a:cs typeface="Verdana"/>
              </a:rPr>
              <a:t>T</a:t>
            </a:r>
            <a:r>
              <a:rPr dirty="0" baseline="10101" sz="825" spc="82" i="1">
                <a:latin typeface="Verdana"/>
                <a:cs typeface="Verdana"/>
              </a:rPr>
              <a:t>/</a:t>
            </a:r>
            <a:r>
              <a:rPr dirty="0" baseline="10101" sz="825" spc="-15" i="1">
                <a:latin typeface="Verdana"/>
                <a:cs typeface="Verdana"/>
              </a:rPr>
              <a:t>T</a:t>
            </a: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893354" y="2154300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0.98</a:t>
            </a:r>
            <a:endParaRPr sz="3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893354" y="2006130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</a:t>
            </a:r>
            <a:endParaRPr sz="3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893354" y="1857596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1.02</a:t>
            </a:r>
            <a:endParaRPr sz="3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26636" y="1955171"/>
            <a:ext cx="105410" cy="910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15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25">
                <a:latin typeface="PMingLiU"/>
                <a:cs typeface="PMingLiU"/>
              </a:rPr>
              <a:t>r</a:t>
            </a:r>
            <a:r>
              <a:rPr dirty="0" sz="600" spc="-30">
                <a:latin typeface="PMingLiU"/>
                <a:cs typeface="PMingLiU"/>
              </a:rPr>
              <a:t>e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45">
                <a:latin typeface="PMingLiU"/>
                <a:cs typeface="PMingLiU"/>
              </a:rPr>
              <a:t>m</a:t>
            </a:r>
            <a:r>
              <a:rPr dirty="0" sz="600" spc="-35">
                <a:latin typeface="PMingLiU"/>
                <a:cs typeface="PMingLiU"/>
              </a:rPr>
              <a:t>w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35">
                <a:latin typeface="PMingLiU"/>
                <a:cs typeface="PMingLiU"/>
              </a:rPr>
              <a:t>D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15">
                <a:latin typeface="PMingLiU"/>
                <a:cs typeface="PMingLiU"/>
              </a:rPr>
              <a:t>n</a:t>
            </a:r>
            <a:r>
              <a:rPr dirty="0" sz="600" spc="-30">
                <a:latin typeface="PMingLiU"/>
                <a:cs typeface="PMingLiU"/>
              </a:rPr>
              <a:t>c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25">
                <a:latin typeface="PMingLiU"/>
                <a:cs typeface="PMingLiU"/>
              </a:rPr>
              <a:t>(</a:t>
            </a:r>
            <a:r>
              <a:rPr dirty="0" sz="600" spc="-25">
                <a:latin typeface="PMingLiU"/>
                <a:cs typeface="PMingLiU"/>
              </a:rPr>
              <a:t>mm</a:t>
            </a:r>
            <a:r>
              <a:rPr dirty="0" sz="600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74801" y="2482583"/>
            <a:ext cx="6540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0</a:t>
            </a:r>
            <a:endParaRPr sz="5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35165" y="2691129"/>
            <a:ext cx="10477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50</a:t>
            </a:r>
            <a:endParaRPr sz="5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95534" y="2899674"/>
            <a:ext cx="14414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100</a:t>
            </a:r>
            <a:endParaRPr sz="5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701596" y="2413304"/>
            <a:ext cx="22542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0101" sz="825" spc="75" i="1">
                <a:latin typeface="Verdana"/>
                <a:cs typeface="Verdana"/>
              </a:rPr>
              <a:t>T</a:t>
            </a:r>
            <a:r>
              <a:rPr dirty="0" baseline="10101" sz="825" spc="82" i="1">
                <a:latin typeface="Verdana"/>
                <a:cs typeface="Verdana"/>
              </a:rPr>
              <a:t>/</a:t>
            </a:r>
            <a:r>
              <a:rPr dirty="0" baseline="10101" sz="825" spc="-15" i="1">
                <a:latin typeface="Verdana"/>
                <a:cs typeface="Verdana"/>
              </a:rPr>
              <a:t>T</a:t>
            </a: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856429" y="2853002"/>
            <a:ext cx="163830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0.98</a:t>
            </a:r>
            <a:endParaRPr sz="5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856429" y="2704834"/>
            <a:ext cx="6540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1</a:t>
            </a:r>
            <a:endParaRPr sz="5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856429" y="2556299"/>
            <a:ext cx="163830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1.02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578742" y="1965172"/>
            <a:ext cx="105410" cy="910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15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25">
                <a:latin typeface="PMingLiU"/>
                <a:cs typeface="PMingLiU"/>
              </a:rPr>
              <a:t>r</a:t>
            </a:r>
            <a:r>
              <a:rPr dirty="0" sz="600" spc="-30">
                <a:latin typeface="PMingLiU"/>
                <a:cs typeface="PMingLiU"/>
              </a:rPr>
              <a:t>e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45">
                <a:latin typeface="PMingLiU"/>
                <a:cs typeface="PMingLiU"/>
              </a:rPr>
              <a:t>m</a:t>
            </a:r>
            <a:r>
              <a:rPr dirty="0" sz="600" spc="-35">
                <a:latin typeface="PMingLiU"/>
                <a:cs typeface="PMingLiU"/>
              </a:rPr>
              <a:t>w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35">
                <a:latin typeface="PMingLiU"/>
                <a:cs typeface="PMingLiU"/>
              </a:rPr>
              <a:t>D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15">
                <a:latin typeface="PMingLiU"/>
                <a:cs typeface="PMingLiU"/>
              </a:rPr>
              <a:t>n</a:t>
            </a:r>
            <a:r>
              <a:rPr dirty="0" sz="600" spc="-30">
                <a:latin typeface="PMingLiU"/>
                <a:cs typeface="PMingLiU"/>
              </a:rPr>
              <a:t>c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25">
                <a:latin typeface="PMingLiU"/>
                <a:cs typeface="PMingLiU"/>
              </a:rPr>
              <a:t>(</a:t>
            </a:r>
            <a:r>
              <a:rPr dirty="0" sz="600" spc="-25">
                <a:latin typeface="PMingLiU"/>
                <a:cs typeface="PMingLiU"/>
              </a:rPr>
              <a:t>mm</a:t>
            </a:r>
            <a:r>
              <a:rPr dirty="0" sz="600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737514" y="253787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737514" y="274641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737514" y="295495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2726538" y="2498414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701721" y="2706960"/>
            <a:ext cx="74930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50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676905" y="2915505"/>
            <a:ext cx="996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738517" y="2428493"/>
            <a:ext cx="15684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0" i="1">
                <a:latin typeface="Verdana"/>
                <a:cs typeface="Verdana"/>
              </a:rPr>
              <a:t>T</a:t>
            </a:r>
            <a:r>
              <a:rPr dirty="0" sz="550" spc="55" i="1">
                <a:latin typeface="Verdana"/>
                <a:cs typeface="Verdana"/>
              </a:rPr>
              <a:t>/</a:t>
            </a:r>
            <a:r>
              <a:rPr dirty="0" sz="550" spc="-15" i="1">
                <a:latin typeface="Verdana"/>
                <a:cs typeface="Verdana"/>
              </a:rPr>
              <a:t>T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870756" y="2455236"/>
            <a:ext cx="93345" cy="75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804558" y="2537498"/>
            <a:ext cx="88899" cy="44524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804558" y="2982741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804558" y="2537498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804558" y="2537498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24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893458" y="2537498"/>
            <a:ext cx="0" cy="445770"/>
          </a:xfrm>
          <a:custGeom>
            <a:avLst/>
            <a:gdLst/>
            <a:ahLst/>
            <a:cxnLst/>
            <a:rect l="l" t="t" r="r" b="b"/>
            <a:pathLst>
              <a:path w="0" h="445769">
                <a:moveTo>
                  <a:pt x="0" y="0"/>
                </a:moveTo>
                <a:lnTo>
                  <a:pt x="0" y="44524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888644" y="2908287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804558" y="2908287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/>
          <p:nvPr/>
        </p:nvSpPr>
        <p:spPr>
          <a:xfrm>
            <a:off x="3893354" y="2868833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0.98</a:t>
            </a:r>
            <a:endParaRPr sz="35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3888644" y="2760121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804558" y="2760121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3893354" y="2720665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</a:t>
            </a:r>
            <a:endParaRPr sz="35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3888644" y="2611583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481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804558" y="2611583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44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3893354" y="2572130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1.02</a:t>
            </a:r>
            <a:endParaRPr sz="35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0" y="3310490"/>
            <a:ext cx="3497579" cy="0"/>
          </a:xfrm>
          <a:custGeom>
            <a:avLst/>
            <a:gdLst/>
            <a:ahLst/>
            <a:cxnLst/>
            <a:rect l="l" t="t" r="r" b="b"/>
            <a:pathLst>
              <a:path w="3497579" h="0">
                <a:moveTo>
                  <a:pt x="0" y="0"/>
                </a:moveTo>
                <a:lnTo>
                  <a:pt x="3497453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/>
          <p:nvPr/>
        </p:nvSpPr>
        <p:spPr>
          <a:xfrm>
            <a:off x="845192" y="2979313"/>
            <a:ext cx="146050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−50</a:t>
            </a:r>
            <a:endParaRPr sz="5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187830" y="2979313"/>
            <a:ext cx="6540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0</a:t>
            </a:r>
            <a:endParaRPr sz="55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449343" y="2979313"/>
            <a:ext cx="10477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50</a:t>
            </a:r>
            <a:endParaRPr sz="5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912490" y="2980327"/>
            <a:ext cx="1009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−50</a:t>
            </a:r>
            <a:endParaRPr sz="3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232156" y="2980327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3501079" y="2980327"/>
            <a:ext cx="74930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50</a:t>
            </a:r>
            <a:endParaRPr sz="3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2809513" y="3043383"/>
            <a:ext cx="84455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15">
                <a:latin typeface="PMingLiU"/>
                <a:cs typeface="PMingLiU"/>
              </a:rPr>
              <a:t>S</a:t>
            </a:r>
            <a:r>
              <a:rPr dirty="0" sz="600" spc="45">
                <a:latin typeface="PMingLiU"/>
                <a:cs typeface="PMingLiU"/>
              </a:rPr>
              <a:t>p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25">
                <a:latin typeface="PMingLiU"/>
                <a:cs typeface="PMingLiU"/>
              </a:rPr>
              <a:t>n</a:t>
            </a:r>
            <a:r>
              <a:rPr dirty="0" sz="600" spc="5">
                <a:latin typeface="PMingLiU"/>
                <a:cs typeface="PMingLiU"/>
              </a:rPr>
              <a:t>w</a:t>
            </a:r>
            <a:r>
              <a:rPr dirty="0" sz="600" spc="5">
                <a:latin typeface="PMingLiU"/>
                <a:cs typeface="PMingLiU"/>
              </a:rPr>
              <a:t>i</a:t>
            </a:r>
            <a:r>
              <a:rPr dirty="0" sz="600" spc="-5">
                <a:latin typeface="PMingLiU"/>
                <a:cs typeface="PMingLiU"/>
              </a:rPr>
              <a:t>s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30">
                <a:latin typeface="PMingLiU"/>
                <a:cs typeface="PMingLiU"/>
              </a:rPr>
              <a:t>D</a:t>
            </a:r>
            <a:r>
              <a:rPr dirty="0" sz="600" spc="5">
                <a:latin typeface="PMingLiU"/>
                <a:cs typeface="PMingLiU"/>
              </a:rPr>
              <a:t>i</a:t>
            </a:r>
            <a:r>
              <a:rPr dirty="0" sz="600" spc="-5">
                <a:latin typeface="PMingLiU"/>
                <a:cs typeface="PMingLiU"/>
              </a:rPr>
              <a:t>s</a:t>
            </a:r>
            <a:r>
              <a:rPr dirty="0" sz="600" spc="65">
                <a:latin typeface="PMingLiU"/>
                <a:cs typeface="PMingLiU"/>
              </a:rPr>
              <a:t>t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45">
                <a:latin typeface="PMingLiU"/>
                <a:cs typeface="PMingLiU"/>
              </a:rPr>
              <a:t>n</a:t>
            </a:r>
            <a:r>
              <a:rPr dirty="0" sz="600" spc="-5">
                <a:latin typeface="PMingLiU"/>
                <a:cs typeface="PMingLiU"/>
              </a:rPr>
              <a:t>c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0">
                <a:latin typeface="PMingLiU"/>
                <a:cs typeface="PMingLiU"/>
              </a:rPr>
              <a:t> </a:t>
            </a:r>
            <a:r>
              <a:rPr dirty="0" sz="600" spc="35">
                <a:latin typeface="PMingLiU"/>
                <a:cs typeface="PMingLiU"/>
              </a:rPr>
              <a:t>(</a:t>
            </a:r>
            <a:r>
              <a:rPr dirty="0" sz="600" spc="55">
                <a:latin typeface="PMingLiU"/>
                <a:cs typeface="PMingLiU"/>
              </a:rPr>
              <a:t>mm</a:t>
            </a:r>
            <a:r>
              <a:rPr dirty="0" sz="600" spc="55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72591" y="3068572"/>
            <a:ext cx="84455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15">
                <a:latin typeface="PMingLiU"/>
                <a:cs typeface="PMingLiU"/>
              </a:rPr>
              <a:t>S</a:t>
            </a:r>
            <a:r>
              <a:rPr dirty="0" sz="600" spc="45">
                <a:latin typeface="PMingLiU"/>
                <a:cs typeface="PMingLiU"/>
              </a:rPr>
              <a:t>p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25">
                <a:latin typeface="PMingLiU"/>
                <a:cs typeface="PMingLiU"/>
              </a:rPr>
              <a:t>n</a:t>
            </a:r>
            <a:r>
              <a:rPr dirty="0" sz="600" spc="5">
                <a:latin typeface="PMingLiU"/>
                <a:cs typeface="PMingLiU"/>
              </a:rPr>
              <a:t>w</a:t>
            </a:r>
            <a:r>
              <a:rPr dirty="0" sz="600" spc="5">
                <a:latin typeface="PMingLiU"/>
                <a:cs typeface="PMingLiU"/>
              </a:rPr>
              <a:t>i</a:t>
            </a:r>
            <a:r>
              <a:rPr dirty="0" sz="600" spc="-5">
                <a:latin typeface="PMingLiU"/>
                <a:cs typeface="PMingLiU"/>
              </a:rPr>
              <a:t>s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35">
                <a:latin typeface="PMingLiU"/>
                <a:cs typeface="PMingLiU"/>
              </a:rPr>
              <a:t>D</a:t>
            </a:r>
            <a:r>
              <a:rPr dirty="0" sz="600">
                <a:latin typeface="PMingLiU"/>
                <a:cs typeface="PMingLiU"/>
              </a:rPr>
              <a:t>i</a:t>
            </a:r>
            <a:r>
              <a:rPr dirty="0" sz="600">
                <a:latin typeface="PMingLiU"/>
                <a:cs typeface="PMingLiU"/>
              </a:rPr>
              <a:t>s</a:t>
            </a:r>
            <a:r>
              <a:rPr dirty="0" sz="600" spc="60">
                <a:latin typeface="PMingLiU"/>
                <a:cs typeface="PMingLiU"/>
              </a:rPr>
              <a:t>t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45">
                <a:latin typeface="PMingLiU"/>
                <a:cs typeface="PMingLiU"/>
              </a:rPr>
              <a:t>n</a:t>
            </a:r>
            <a:r>
              <a:rPr dirty="0" sz="600" spc="-5">
                <a:latin typeface="PMingLiU"/>
                <a:cs typeface="PMingLiU"/>
              </a:rPr>
              <a:t>c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30">
                <a:latin typeface="PMingLiU"/>
                <a:cs typeface="PMingLiU"/>
              </a:rPr>
              <a:t>(</a:t>
            </a:r>
            <a:r>
              <a:rPr dirty="0" sz="600" spc="55">
                <a:latin typeface="PMingLiU"/>
                <a:cs typeface="PMingLiU"/>
              </a:rPr>
              <a:t>mm</a:t>
            </a:r>
            <a:r>
              <a:rPr dirty="0" sz="600" spc="55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-12700" y="3316488"/>
            <a:ext cx="3422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0000CC"/>
                </a:solidFill>
                <a:latin typeface="Arial"/>
                <a:cs typeface="Arial"/>
              </a:rPr>
              <a:t>11/14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738619" y="1821853"/>
          <a:ext cx="964565" cy="447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208728"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2"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27777" sz="75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2" name="object 52"/>
          <p:cNvGraphicFramePr>
            <a:graphicFrameLocks noGrp="1"/>
          </p:cNvGraphicFramePr>
          <p:nvPr/>
        </p:nvGraphicFramePr>
        <p:xfrm>
          <a:off x="2775540" y="1821853"/>
          <a:ext cx="964565" cy="447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208728"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2"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9682" sz="52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7" name="object 77"/>
          <p:cNvGraphicFramePr>
            <a:graphicFrameLocks noGrp="1"/>
          </p:cNvGraphicFramePr>
          <p:nvPr/>
        </p:nvGraphicFramePr>
        <p:xfrm>
          <a:off x="738619" y="2536387"/>
          <a:ext cx="964565" cy="447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208729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9" name="object 89"/>
          <p:cNvGraphicFramePr>
            <a:graphicFrameLocks noGrp="1"/>
          </p:cNvGraphicFramePr>
          <p:nvPr/>
        </p:nvGraphicFramePr>
        <p:xfrm>
          <a:off x="2775540" y="2536387"/>
          <a:ext cx="964565" cy="447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208729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96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fast">
    <p:cut thruBlk="0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59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2470">
              <a:lnSpc>
                <a:spcPct val="100000"/>
              </a:lnSpc>
            </a:pPr>
            <a:r>
              <a:rPr dirty="0" spc="-45"/>
              <a:t>Single</a:t>
            </a:r>
            <a:r>
              <a:rPr dirty="0" spc="105">
                <a:latin typeface="Times New Roman"/>
                <a:cs typeface="Times New Roman"/>
              </a:rPr>
              <a:t> </a:t>
            </a:r>
            <a:r>
              <a:rPr dirty="0" spc="75"/>
              <a:t>P</a:t>
            </a:r>
            <a:r>
              <a:rPr dirty="0" spc="-40"/>
              <a:t>erturbation</a:t>
            </a:r>
          </a:p>
        </p:txBody>
      </p:sp>
      <p:sp>
        <p:nvSpPr>
          <p:cNvPr id="4" name="object 4"/>
          <p:cNvSpPr/>
          <p:nvPr/>
        </p:nvSpPr>
        <p:spPr>
          <a:xfrm>
            <a:off x="646755" y="694275"/>
            <a:ext cx="3312414" cy="697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0930" y="687882"/>
            <a:ext cx="3326765" cy="0"/>
          </a:xfrm>
          <a:custGeom>
            <a:avLst/>
            <a:gdLst/>
            <a:ahLst/>
            <a:cxnLst/>
            <a:rect l="l" t="t" r="r" b="b"/>
            <a:pathLst>
              <a:path w="3326765" h="0">
                <a:moveTo>
                  <a:pt x="0" y="0"/>
                </a:moveTo>
                <a:lnTo>
                  <a:pt x="332614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3458" y="687882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90">
                <a:moveTo>
                  <a:pt x="0" y="70737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64546" y="687882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90">
                <a:moveTo>
                  <a:pt x="0" y="707377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0930" y="1395260"/>
            <a:ext cx="3326765" cy="0"/>
          </a:xfrm>
          <a:custGeom>
            <a:avLst/>
            <a:gdLst/>
            <a:ahLst/>
            <a:cxnLst/>
            <a:rect l="l" t="t" r="r" b="b"/>
            <a:pathLst>
              <a:path w="3326765" h="0">
                <a:moveTo>
                  <a:pt x="0" y="0"/>
                </a:moveTo>
                <a:lnTo>
                  <a:pt x="332614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05203" y="1425635"/>
            <a:ext cx="1397635" cy="186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65">
                <a:latin typeface="Arial"/>
                <a:cs typeface="Arial"/>
              </a:rPr>
              <a:t>Set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T</a:t>
            </a:r>
            <a:r>
              <a:rPr dirty="0" sz="1100" spc="-85">
                <a:latin typeface="Arial"/>
                <a:cs typeface="Arial"/>
              </a:rPr>
              <a:t>em</a:t>
            </a:r>
            <a:r>
              <a:rPr dirty="0" sz="1100" spc="-40">
                <a:latin typeface="Arial"/>
                <a:cs typeface="Arial"/>
              </a:rPr>
              <a:t>p</a:t>
            </a:r>
            <a:r>
              <a:rPr dirty="0" sz="1100" spc="-30">
                <a:latin typeface="Arial"/>
                <a:cs typeface="Arial"/>
              </a:rPr>
              <a:t>erature=60</a:t>
            </a:r>
            <a:r>
              <a:rPr dirty="0" baseline="27777" sz="1200" spc="-37" i="1">
                <a:latin typeface="Arial"/>
                <a:cs typeface="Arial"/>
              </a:rPr>
              <a:t>o</a:t>
            </a:r>
            <a:r>
              <a:rPr dirty="0" baseline="27777" sz="1200" spc="-179" i="1">
                <a:latin typeface="Arial"/>
                <a:cs typeface="Arial"/>
              </a:rPr>
              <a:t> </a:t>
            </a:r>
            <a:r>
              <a:rPr dirty="0" sz="1100" spc="-105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9730" y="1774811"/>
            <a:ext cx="960862" cy="4837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35945" y="1635055"/>
            <a:ext cx="572135" cy="143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35" i="1">
                <a:latin typeface="Verdana"/>
                <a:cs typeface="Verdana"/>
              </a:rPr>
              <a:t>R</a:t>
            </a:r>
            <a:r>
              <a:rPr dirty="0" baseline="-11111" sz="750" spc="-112" i="1">
                <a:latin typeface="Verdana"/>
                <a:cs typeface="Verdana"/>
              </a:rPr>
              <a:t>e</a:t>
            </a:r>
            <a:r>
              <a:rPr dirty="0" baseline="-11111" sz="750" spc="75" i="1">
                <a:latin typeface="Verdana"/>
                <a:cs typeface="Verdana"/>
              </a:rPr>
              <a:t> </a:t>
            </a:r>
            <a:r>
              <a:rPr dirty="0" sz="700" spc="170">
                <a:latin typeface="PMingLiU"/>
                <a:cs typeface="PMingLiU"/>
              </a:rPr>
              <a:t>=</a:t>
            </a:r>
            <a:r>
              <a:rPr dirty="0" sz="700" spc="25">
                <a:latin typeface="PMingLiU"/>
                <a:cs typeface="PMingLiU"/>
              </a:rPr>
              <a:t> </a:t>
            </a:r>
            <a:r>
              <a:rPr dirty="0" sz="700" spc="25">
                <a:latin typeface="PMingLiU"/>
                <a:cs typeface="PMingLiU"/>
              </a:rPr>
              <a:t>9</a:t>
            </a:r>
            <a:r>
              <a:rPr dirty="0" sz="700" spc="-65" i="1">
                <a:latin typeface="Verdana"/>
                <a:cs typeface="Verdana"/>
              </a:rPr>
              <a:t>.</a:t>
            </a:r>
            <a:r>
              <a:rPr dirty="0" sz="700" spc="15">
                <a:latin typeface="PMingLiU"/>
                <a:cs typeface="PMingLiU"/>
              </a:rPr>
              <a:t>4</a:t>
            </a:r>
            <a:r>
              <a:rPr dirty="0" sz="700" spc="-20">
                <a:latin typeface="PMingLiU"/>
                <a:cs typeface="PMingLiU"/>
              </a:rPr>
              <a:t> </a:t>
            </a:r>
            <a:r>
              <a:rPr dirty="0" sz="700">
                <a:latin typeface="MS Gothic"/>
                <a:cs typeface="MS Gothic"/>
              </a:rPr>
              <a:t>∗</a:t>
            </a:r>
            <a:r>
              <a:rPr dirty="0" sz="700" spc="-185">
                <a:latin typeface="MS Gothic"/>
                <a:cs typeface="MS Gothic"/>
              </a:rPr>
              <a:t> </a:t>
            </a:r>
            <a:r>
              <a:rPr dirty="0" sz="700" spc="25">
                <a:latin typeface="PMingLiU"/>
                <a:cs typeface="PMingLiU"/>
              </a:rPr>
              <a:t>10</a:t>
            </a:r>
            <a:r>
              <a:rPr dirty="0" baseline="30864" sz="675" spc="44">
                <a:latin typeface="PMingLiU"/>
                <a:cs typeface="PMingLiU"/>
              </a:rPr>
              <a:t>4</a:t>
            </a:r>
            <a:endParaRPr baseline="30864" sz="675">
              <a:latin typeface="PMingLiU"/>
              <a:cs typeface="PMingLiU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00592" y="17751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00592" y="186592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00592" y="195668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00592" y="204743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00592" y="213818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700592" y="222893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767636" y="1774806"/>
            <a:ext cx="88899" cy="484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767636" y="2258758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767636" y="1774806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767636" y="1774806"/>
            <a:ext cx="0" cy="484505"/>
          </a:xfrm>
          <a:custGeom>
            <a:avLst/>
            <a:gdLst/>
            <a:ahLst/>
            <a:cxnLst/>
            <a:rect l="l" t="t" r="r" b="b"/>
            <a:pathLst>
              <a:path w="0" h="484505">
                <a:moveTo>
                  <a:pt x="0" y="0"/>
                </a:moveTo>
                <a:lnTo>
                  <a:pt x="0" y="4841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856536" y="1774806"/>
            <a:ext cx="0" cy="484505"/>
          </a:xfrm>
          <a:custGeom>
            <a:avLst/>
            <a:gdLst/>
            <a:ahLst/>
            <a:cxnLst/>
            <a:rect l="l" t="t" r="r" b="b"/>
            <a:pathLst>
              <a:path w="0" h="484505">
                <a:moveTo>
                  <a:pt x="0" y="0"/>
                </a:moveTo>
                <a:lnTo>
                  <a:pt x="0" y="4841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851349" y="2016690"/>
            <a:ext cx="5715" cy="0"/>
          </a:xfrm>
          <a:custGeom>
            <a:avLst/>
            <a:gdLst/>
            <a:ahLst/>
            <a:cxnLst/>
            <a:rect l="l" t="t" r="r" b="b"/>
            <a:pathLst>
              <a:path w="5714" h="0">
                <a:moveTo>
                  <a:pt x="518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767636" y="2016690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0" y="0"/>
                </a:moveTo>
                <a:lnTo>
                  <a:pt x="48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76651" y="1774811"/>
            <a:ext cx="960862" cy="4837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37514" y="17751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37514" y="186592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737514" y="195668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737514" y="204743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737514" y="213818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737514" y="222893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875569" y="2256529"/>
            <a:ext cx="663575" cy="258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  <a:tab pos="600710" algn="l"/>
              </a:tabLst>
            </a:pPr>
            <a:r>
              <a:rPr dirty="0" sz="350">
                <a:latin typeface="Arial"/>
                <a:cs typeface="Arial"/>
              </a:rPr>
              <a:t>−50	0	50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700" spc="35" i="1">
                <a:latin typeface="Verdana"/>
                <a:cs typeface="Verdana"/>
              </a:rPr>
              <a:t>R</a:t>
            </a:r>
            <a:r>
              <a:rPr dirty="0" baseline="-12345" sz="675" spc="-67" i="1">
                <a:latin typeface="Verdana"/>
                <a:cs typeface="Verdana"/>
              </a:rPr>
              <a:t>e</a:t>
            </a:r>
            <a:r>
              <a:rPr dirty="0" baseline="-12345" sz="675" spc="104" i="1">
                <a:latin typeface="Verdana"/>
                <a:cs typeface="Verdana"/>
              </a:rPr>
              <a:t> </a:t>
            </a:r>
            <a:r>
              <a:rPr dirty="0" sz="700" spc="170">
                <a:latin typeface="PMingLiU"/>
                <a:cs typeface="PMingLiU"/>
              </a:rPr>
              <a:t>=</a:t>
            </a:r>
            <a:r>
              <a:rPr dirty="0" sz="700" spc="25">
                <a:latin typeface="PMingLiU"/>
                <a:cs typeface="PMingLiU"/>
              </a:rPr>
              <a:t> </a:t>
            </a:r>
            <a:r>
              <a:rPr dirty="0" sz="700" spc="25">
                <a:latin typeface="PMingLiU"/>
                <a:cs typeface="PMingLiU"/>
              </a:rPr>
              <a:t>1</a:t>
            </a:r>
            <a:r>
              <a:rPr dirty="0" sz="700" spc="-65" i="1">
                <a:latin typeface="Verdana"/>
                <a:cs typeface="Verdana"/>
              </a:rPr>
              <a:t>.</a:t>
            </a:r>
            <a:r>
              <a:rPr dirty="0" sz="700" spc="25">
                <a:latin typeface="PMingLiU"/>
                <a:cs typeface="PMingLiU"/>
              </a:rPr>
              <a:t>8</a:t>
            </a:r>
            <a:r>
              <a:rPr dirty="0" sz="700" spc="15">
                <a:latin typeface="PMingLiU"/>
                <a:cs typeface="PMingLiU"/>
              </a:rPr>
              <a:t>8</a:t>
            </a:r>
            <a:r>
              <a:rPr dirty="0" sz="700" spc="-20">
                <a:latin typeface="PMingLiU"/>
                <a:cs typeface="PMingLiU"/>
              </a:rPr>
              <a:t> </a:t>
            </a:r>
            <a:r>
              <a:rPr dirty="0" sz="700">
                <a:latin typeface="MS Gothic"/>
                <a:cs typeface="MS Gothic"/>
              </a:rPr>
              <a:t>∗</a:t>
            </a:r>
            <a:r>
              <a:rPr dirty="0" sz="700" spc="-185">
                <a:latin typeface="MS Gothic"/>
                <a:cs typeface="MS Gothic"/>
              </a:rPr>
              <a:t> </a:t>
            </a:r>
            <a:r>
              <a:rPr dirty="0" sz="700" spc="25">
                <a:latin typeface="PMingLiU"/>
                <a:cs typeface="PMingLiU"/>
              </a:rPr>
              <a:t>10</a:t>
            </a:r>
            <a:r>
              <a:rPr dirty="0" baseline="30864" sz="675" spc="44">
                <a:latin typeface="PMingLiU"/>
                <a:cs typeface="PMingLiU"/>
              </a:rPr>
              <a:t>5</a:t>
            </a:r>
            <a:endParaRPr baseline="30864" sz="675">
              <a:latin typeface="PMingLiU"/>
              <a:cs typeface="PMingLiU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9984" y="1735722"/>
            <a:ext cx="100330" cy="523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23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20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40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60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80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01227" y="1665427"/>
            <a:ext cx="22542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0101" sz="825" spc="75" i="1">
                <a:latin typeface="Verdana"/>
                <a:cs typeface="Verdana"/>
              </a:rPr>
              <a:t>T</a:t>
            </a:r>
            <a:r>
              <a:rPr dirty="0" baseline="10101" sz="825" spc="82" i="1">
                <a:latin typeface="Verdana"/>
                <a:cs typeface="Verdana"/>
              </a:rPr>
              <a:t>/</a:t>
            </a:r>
            <a:r>
              <a:rPr dirty="0" baseline="10101" sz="825" spc="-15" i="1">
                <a:latin typeface="Verdana"/>
                <a:cs typeface="Verdana"/>
              </a:rPr>
              <a:t>T</a:t>
            </a: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56429" y="2219115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0.95</a:t>
            </a:r>
            <a:endParaRPr sz="3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56429" y="1977236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</a:t>
            </a:r>
            <a:endParaRPr sz="3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56429" y="1735353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1.05</a:t>
            </a:r>
            <a:endParaRPr sz="3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50641" y="1635055"/>
            <a:ext cx="618490" cy="143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35" i="1">
                <a:latin typeface="Verdana"/>
                <a:cs typeface="Verdana"/>
              </a:rPr>
              <a:t>R</a:t>
            </a:r>
            <a:r>
              <a:rPr dirty="0" baseline="-11111" sz="750" spc="-112" i="1">
                <a:latin typeface="Verdana"/>
                <a:cs typeface="Verdana"/>
              </a:rPr>
              <a:t>e</a:t>
            </a:r>
            <a:r>
              <a:rPr dirty="0" baseline="-11111" sz="750" spc="75" i="1">
                <a:latin typeface="Verdana"/>
                <a:cs typeface="Verdana"/>
              </a:rPr>
              <a:t> </a:t>
            </a:r>
            <a:r>
              <a:rPr dirty="0" sz="700" spc="170">
                <a:latin typeface="PMingLiU"/>
                <a:cs typeface="PMingLiU"/>
              </a:rPr>
              <a:t>=</a:t>
            </a:r>
            <a:r>
              <a:rPr dirty="0" sz="700" spc="25">
                <a:latin typeface="PMingLiU"/>
                <a:cs typeface="PMingLiU"/>
              </a:rPr>
              <a:t> </a:t>
            </a:r>
            <a:r>
              <a:rPr dirty="0" sz="700" spc="25">
                <a:latin typeface="PMingLiU"/>
                <a:cs typeface="PMingLiU"/>
              </a:rPr>
              <a:t>1</a:t>
            </a:r>
            <a:r>
              <a:rPr dirty="0" sz="700" spc="-65" i="1">
                <a:latin typeface="Verdana"/>
                <a:cs typeface="Verdana"/>
              </a:rPr>
              <a:t>.</a:t>
            </a:r>
            <a:r>
              <a:rPr dirty="0" sz="700" spc="25">
                <a:latin typeface="PMingLiU"/>
                <a:cs typeface="PMingLiU"/>
              </a:rPr>
              <a:t>2</a:t>
            </a:r>
            <a:r>
              <a:rPr dirty="0" sz="700" spc="15">
                <a:latin typeface="PMingLiU"/>
                <a:cs typeface="PMingLiU"/>
              </a:rPr>
              <a:t>5</a:t>
            </a:r>
            <a:r>
              <a:rPr dirty="0" sz="700" spc="-20">
                <a:latin typeface="PMingLiU"/>
                <a:cs typeface="PMingLiU"/>
              </a:rPr>
              <a:t> </a:t>
            </a:r>
            <a:r>
              <a:rPr dirty="0" sz="700">
                <a:latin typeface="MS Gothic"/>
                <a:cs typeface="MS Gothic"/>
              </a:rPr>
              <a:t>∗</a:t>
            </a:r>
            <a:r>
              <a:rPr dirty="0" sz="700" spc="-185">
                <a:latin typeface="MS Gothic"/>
                <a:cs typeface="MS Gothic"/>
              </a:rPr>
              <a:t> </a:t>
            </a:r>
            <a:r>
              <a:rPr dirty="0" sz="700" spc="25">
                <a:latin typeface="PMingLiU"/>
                <a:cs typeface="PMingLiU"/>
              </a:rPr>
              <a:t>10</a:t>
            </a:r>
            <a:r>
              <a:rPr dirty="0" baseline="30864" sz="675" spc="44">
                <a:latin typeface="PMingLiU"/>
                <a:cs typeface="PMingLiU"/>
              </a:rPr>
              <a:t>5</a:t>
            </a:r>
            <a:endParaRPr baseline="30864" sz="675">
              <a:latin typeface="PMingLiU"/>
              <a:cs typeface="PMingLiU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804558" y="1774806"/>
            <a:ext cx="88899" cy="4841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804558" y="2258758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804558" y="1774806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804558" y="1774806"/>
            <a:ext cx="0" cy="484505"/>
          </a:xfrm>
          <a:custGeom>
            <a:avLst/>
            <a:gdLst/>
            <a:ahLst/>
            <a:cxnLst/>
            <a:rect l="l" t="t" r="r" b="b"/>
            <a:pathLst>
              <a:path w="0" h="484505">
                <a:moveTo>
                  <a:pt x="0" y="0"/>
                </a:moveTo>
                <a:lnTo>
                  <a:pt x="0" y="4841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893458" y="1774806"/>
            <a:ext cx="0" cy="484505"/>
          </a:xfrm>
          <a:custGeom>
            <a:avLst/>
            <a:gdLst/>
            <a:ahLst/>
            <a:cxnLst/>
            <a:rect l="l" t="t" r="r" b="b"/>
            <a:pathLst>
              <a:path w="0" h="484505">
                <a:moveTo>
                  <a:pt x="0" y="0"/>
                </a:moveTo>
                <a:lnTo>
                  <a:pt x="0" y="4841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888275" y="2016690"/>
            <a:ext cx="5715" cy="0"/>
          </a:xfrm>
          <a:custGeom>
            <a:avLst/>
            <a:gdLst/>
            <a:ahLst/>
            <a:cxnLst/>
            <a:rect l="l" t="t" r="r" b="b"/>
            <a:pathLst>
              <a:path w="5714" h="0">
                <a:moveTo>
                  <a:pt x="518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804558" y="2016690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0" y="0"/>
                </a:moveTo>
                <a:lnTo>
                  <a:pt x="481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39730" y="2526384"/>
            <a:ext cx="960862" cy="4833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700592" y="252675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700592" y="275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00592" y="298014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2912490" y="2256529"/>
            <a:ext cx="663575" cy="273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  <a:tab pos="600710" algn="l"/>
              </a:tabLst>
            </a:pPr>
            <a:r>
              <a:rPr dirty="0" sz="350">
                <a:latin typeface="Arial"/>
                <a:cs typeface="Arial"/>
              </a:rPr>
              <a:t>−50	0	50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700" spc="35" i="1">
                <a:latin typeface="Verdana"/>
                <a:cs typeface="Verdana"/>
              </a:rPr>
              <a:t>R</a:t>
            </a:r>
            <a:r>
              <a:rPr dirty="0" baseline="-12345" sz="675" spc="-67" i="1">
                <a:latin typeface="Verdana"/>
                <a:cs typeface="Verdana"/>
              </a:rPr>
              <a:t>e</a:t>
            </a:r>
            <a:r>
              <a:rPr dirty="0" baseline="-12345" sz="675" spc="104" i="1">
                <a:latin typeface="Verdana"/>
                <a:cs typeface="Verdana"/>
              </a:rPr>
              <a:t> </a:t>
            </a:r>
            <a:r>
              <a:rPr dirty="0" sz="700" spc="170">
                <a:latin typeface="PMingLiU"/>
                <a:cs typeface="PMingLiU"/>
              </a:rPr>
              <a:t>=</a:t>
            </a:r>
            <a:r>
              <a:rPr dirty="0" sz="700" spc="25">
                <a:latin typeface="PMingLiU"/>
                <a:cs typeface="PMingLiU"/>
              </a:rPr>
              <a:t> </a:t>
            </a:r>
            <a:r>
              <a:rPr dirty="0" sz="700" spc="25">
                <a:latin typeface="PMingLiU"/>
                <a:cs typeface="PMingLiU"/>
              </a:rPr>
              <a:t>2</a:t>
            </a:r>
            <a:r>
              <a:rPr dirty="0" sz="700" spc="-65" i="1">
                <a:latin typeface="Verdana"/>
                <a:cs typeface="Verdana"/>
              </a:rPr>
              <a:t>.</a:t>
            </a:r>
            <a:r>
              <a:rPr dirty="0" sz="700" spc="25">
                <a:latin typeface="PMingLiU"/>
                <a:cs typeface="PMingLiU"/>
              </a:rPr>
              <a:t>4</a:t>
            </a:r>
            <a:r>
              <a:rPr dirty="0" sz="700" spc="15">
                <a:latin typeface="PMingLiU"/>
                <a:cs typeface="PMingLiU"/>
              </a:rPr>
              <a:t>2</a:t>
            </a:r>
            <a:r>
              <a:rPr dirty="0" sz="700" spc="-20">
                <a:latin typeface="PMingLiU"/>
                <a:cs typeface="PMingLiU"/>
              </a:rPr>
              <a:t> </a:t>
            </a:r>
            <a:r>
              <a:rPr dirty="0" sz="700">
                <a:latin typeface="MS Gothic"/>
                <a:cs typeface="MS Gothic"/>
              </a:rPr>
              <a:t>∗</a:t>
            </a:r>
            <a:r>
              <a:rPr dirty="0" sz="700" spc="-185">
                <a:latin typeface="MS Gothic"/>
                <a:cs typeface="MS Gothic"/>
              </a:rPr>
              <a:t> </a:t>
            </a:r>
            <a:r>
              <a:rPr dirty="0" sz="700" spc="25">
                <a:latin typeface="PMingLiU"/>
                <a:cs typeface="PMingLiU"/>
              </a:rPr>
              <a:t>10</a:t>
            </a:r>
            <a:r>
              <a:rPr dirty="0" baseline="30864" sz="675" spc="44">
                <a:latin typeface="PMingLiU"/>
                <a:cs typeface="PMingLiU"/>
              </a:rPr>
              <a:t>5</a:t>
            </a:r>
            <a:endParaRPr baseline="30864" sz="675">
              <a:latin typeface="PMingLiU"/>
              <a:cs typeface="PMingLiU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676905" y="1735722"/>
            <a:ext cx="100330" cy="523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23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20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40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60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80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738517" y="1665427"/>
            <a:ext cx="22542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0101" sz="825" spc="75" i="1">
                <a:latin typeface="Verdana"/>
                <a:cs typeface="Verdana"/>
              </a:rPr>
              <a:t>T</a:t>
            </a:r>
            <a:r>
              <a:rPr dirty="0" baseline="10101" sz="825" spc="82" i="1">
                <a:latin typeface="Verdana"/>
                <a:cs typeface="Verdana"/>
              </a:rPr>
              <a:t>/</a:t>
            </a:r>
            <a:r>
              <a:rPr dirty="0" baseline="10101" sz="825" spc="-15" i="1">
                <a:latin typeface="Verdana"/>
                <a:cs typeface="Verdana"/>
              </a:rPr>
              <a:t>T</a:t>
            </a: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893354" y="2219115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0.95</a:t>
            </a:r>
            <a:endParaRPr sz="3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93354" y="1977236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</a:t>
            </a:r>
            <a:endParaRPr sz="3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93354" y="1735353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1.05</a:t>
            </a:r>
            <a:endParaRPr sz="3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35153" y="1955907"/>
            <a:ext cx="105410" cy="910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15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25">
                <a:latin typeface="PMingLiU"/>
                <a:cs typeface="PMingLiU"/>
              </a:rPr>
              <a:t>r</a:t>
            </a:r>
            <a:r>
              <a:rPr dirty="0" sz="600" spc="-30">
                <a:latin typeface="PMingLiU"/>
                <a:cs typeface="PMingLiU"/>
              </a:rPr>
              <a:t>e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45">
                <a:latin typeface="PMingLiU"/>
                <a:cs typeface="PMingLiU"/>
              </a:rPr>
              <a:t>m</a:t>
            </a:r>
            <a:r>
              <a:rPr dirty="0" sz="600" spc="-35">
                <a:latin typeface="PMingLiU"/>
                <a:cs typeface="PMingLiU"/>
              </a:rPr>
              <a:t>w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35">
                <a:latin typeface="PMingLiU"/>
                <a:cs typeface="PMingLiU"/>
              </a:rPr>
              <a:t>D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15">
                <a:latin typeface="PMingLiU"/>
                <a:cs typeface="PMingLiU"/>
              </a:rPr>
              <a:t>n</a:t>
            </a:r>
            <a:r>
              <a:rPr dirty="0" sz="600" spc="-30">
                <a:latin typeface="PMingLiU"/>
                <a:cs typeface="PMingLiU"/>
              </a:rPr>
              <a:t>c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25">
                <a:latin typeface="PMingLiU"/>
                <a:cs typeface="PMingLiU"/>
              </a:rPr>
              <a:t>(</a:t>
            </a:r>
            <a:r>
              <a:rPr dirty="0" sz="600" spc="-25">
                <a:latin typeface="PMingLiU"/>
                <a:cs typeface="PMingLiU"/>
              </a:rPr>
              <a:t>mm</a:t>
            </a:r>
            <a:r>
              <a:rPr dirty="0" sz="600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74801" y="2471469"/>
            <a:ext cx="6540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0</a:t>
            </a:r>
            <a:endParaRPr sz="5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35165" y="2698163"/>
            <a:ext cx="10477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50</a:t>
            </a:r>
            <a:endParaRPr sz="5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95534" y="2924858"/>
            <a:ext cx="14414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100</a:t>
            </a:r>
            <a:endParaRPr sz="5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701596" y="2401817"/>
            <a:ext cx="22542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0101" sz="825" spc="75" i="1">
                <a:latin typeface="Verdana"/>
                <a:cs typeface="Verdana"/>
              </a:rPr>
              <a:t>T</a:t>
            </a:r>
            <a:r>
              <a:rPr dirty="0" baseline="10101" sz="825" spc="82" i="1">
                <a:latin typeface="Verdana"/>
                <a:cs typeface="Verdana"/>
              </a:rPr>
              <a:t>/</a:t>
            </a:r>
            <a:r>
              <a:rPr dirty="0" baseline="10101" sz="825" spc="-15" i="1">
                <a:latin typeface="Verdana"/>
                <a:cs typeface="Verdana"/>
              </a:rPr>
              <a:t>T</a:t>
            </a: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767636" y="2526385"/>
            <a:ext cx="88899" cy="4837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767636" y="3009962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767636" y="2526385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767636" y="2526385"/>
            <a:ext cx="0" cy="483870"/>
          </a:xfrm>
          <a:custGeom>
            <a:avLst/>
            <a:gdLst/>
            <a:ahLst/>
            <a:cxnLst/>
            <a:rect l="l" t="t" r="r" b="b"/>
            <a:pathLst>
              <a:path w="0" h="483869">
                <a:moveTo>
                  <a:pt x="0" y="0"/>
                </a:moveTo>
                <a:lnTo>
                  <a:pt x="0" y="48376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856536" y="2526385"/>
            <a:ext cx="0" cy="483870"/>
          </a:xfrm>
          <a:custGeom>
            <a:avLst/>
            <a:gdLst/>
            <a:ahLst/>
            <a:cxnLst/>
            <a:rect l="l" t="t" r="r" b="b"/>
            <a:pathLst>
              <a:path w="0" h="483869">
                <a:moveTo>
                  <a:pt x="0" y="0"/>
                </a:moveTo>
                <a:lnTo>
                  <a:pt x="0" y="48376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1856429" y="2954490"/>
            <a:ext cx="163830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0.95</a:t>
            </a:r>
            <a:endParaRPr sz="55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851349" y="2768265"/>
            <a:ext cx="5715" cy="0"/>
          </a:xfrm>
          <a:custGeom>
            <a:avLst/>
            <a:gdLst/>
            <a:ahLst/>
            <a:cxnLst/>
            <a:rect l="l" t="t" r="r" b="b"/>
            <a:pathLst>
              <a:path w="5714" h="0">
                <a:moveTo>
                  <a:pt x="518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767636" y="2768265"/>
            <a:ext cx="5080" cy="0"/>
          </a:xfrm>
          <a:custGeom>
            <a:avLst/>
            <a:gdLst/>
            <a:ahLst/>
            <a:cxnLst/>
            <a:rect l="l" t="t" r="r" b="b"/>
            <a:pathLst>
              <a:path w="5080" h="0">
                <a:moveTo>
                  <a:pt x="0" y="0"/>
                </a:moveTo>
                <a:lnTo>
                  <a:pt x="48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1856429" y="2712979"/>
            <a:ext cx="6540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1</a:t>
            </a:r>
            <a:endParaRPr sz="5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856429" y="2471096"/>
            <a:ext cx="163830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1.05</a:t>
            </a:r>
            <a:endParaRPr sz="55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776651" y="2526384"/>
            <a:ext cx="960862" cy="4833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2582075" y="1962945"/>
            <a:ext cx="105410" cy="910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15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25">
                <a:latin typeface="PMingLiU"/>
                <a:cs typeface="PMingLiU"/>
              </a:rPr>
              <a:t>r</a:t>
            </a:r>
            <a:r>
              <a:rPr dirty="0" sz="600" spc="-30">
                <a:latin typeface="PMingLiU"/>
                <a:cs typeface="PMingLiU"/>
              </a:rPr>
              <a:t>e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45">
                <a:latin typeface="PMingLiU"/>
                <a:cs typeface="PMingLiU"/>
              </a:rPr>
              <a:t>m</a:t>
            </a:r>
            <a:r>
              <a:rPr dirty="0" sz="600" spc="-35">
                <a:latin typeface="PMingLiU"/>
                <a:cs typeface="PMingLiU"/>
              </a:rPr>
              <a:t>w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35">
                <a:latin typeface="PMingLiU"/>
                <a:cs typeface="PMingLiU"/>
              </a:rPr>
              <a:t>D</a:t>
            </a:r>
            <a:r>
              <a:rPr dirty="0" sz="600" spc="-10">
                <a:latin typeface="PMingLiU"/>
                <a:cs typeface="PMingLiU"/>
              </a:rPr>
              <a:t>i</a:t>
            </a:r>
            <a:r>
              <a:rPr dirty="0" sz="600" spc="-30">
                <a:latin typeface="PMingLiU"/>
                <a:cs typeface="PMingLiU"/>
              </a:rPr>
              <a:t>s</a:t>
            </a:r>
            <a:r>
              <a:rPr dirty="0" sz="600" spc="-25">
                <a:latin typeface="PMingLiU"/>
                <a:cs typeface="PMingLiU"/>
              </a:rPr>
              <a:t>t</a:t>
            </a:r>
            <a:r>
              <a:rPr dirty="0" sz="600" spc="-10">
                <a:latin typeface="PMingLiU"/>
                <a:cs typeface="PMingLiU"/>
              </a:rPr>
              <a:t>a</a:t>
            </a:r>
            <a:r>
              <a:rPr dirty="0" sz="600" spc="-15">
                <a:latin typeface="PMingLiU"/>
                <a:cs typeface="PMingLiU"/>
              </a:rPr>
              <a:t>n</a:t>
            </a:r>
            <a:r>
              <a:rPr dirty="0" sz="600" spc="-30">
                <a:latin typeface="PMingLiU"/>
                <a:cs typeface="PMingLiU"/>
              </a:rPr>
              <a:t>c</a:t>
            </a:r>
            <a:r>
              <a:rPr dirty="0" sz="600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-25">
                <a:latin typeface="PMingLiU"/>
                <a:cs typeface="PMingLiU"/>
              </a:rPr>
              <a:t>(</a:t>
            </a:r>
            <a:r>
              <a:rPr dirty="0" sz="600" spc="-25">
                <a:latin typeface="PMingLiU"/>
                <a:cs typeface="PMingLiU"/>
              </a:rPr>
              <a:t>mm</a:t>
            </a:r>
            <a:r>
              <a:rPr dirty="0" sz="600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737514" y="252675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737514" y="261750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737514" y="27082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737514" y="27986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737514" y="28893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737514" y="298014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2676905" y="2487300"/>
            <a:ext cx="100330" cy="523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23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20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40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60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80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738517" y="2417375"/>
            <a:ext cx="15684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0" i="1">
                <a:latin typeface="Verdana"/>
                <a:cs typeface="Verdana"/>
              </a:rPr>
              <a:t>T</a:t>
            </a:r>
            <a:r>
              <a:rPr dirty="0" sz="550" spc="55" i="1">
                <a:latin typeface="Verdana"/>
                <a:cs typeface="Verdana"/>
              </a:rPr>
              <a:t>/</a:t>
            </a:r>
            <a:r>
              <a:rPr dirty="0" sz="550" spc="-15" i="1">
                <a:latin typeface="Verdana"/>
                <a:cs typeface="Verdana"/>
              </a:rPr>
              <a:t>T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870756" y="2444119"/>
            <a:ext cx="93345" cy="75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-15" i="1">
                <a:latin typeface="Verdana"/>
                <a:cs typeface="Verdana"/>
              </a:rPr>
              <a:t>s</a:t>
            </a:r>
            <a:r>
              <a:rPr dirty="0" sz="400" spc="-50" i="1">
                <a:latin typeface="Verdana"/>
                <a:cs typeface="Verdana"/>
              </a:rPr>
              <a:t>e</a:t>
            </a:r>
            <a:r>
              <a:rPr dirty="0" sz="400" spc="-20" i="1">
                <a:latin typeface="Verdana"/>
                <a:cs typeface="Verdana"/>
              </a:rPr>
              <a:t>t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804558" y="2526385"/>
            <a:ext cx="88899" cy="4837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804558" y="3009962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804558" y="2526385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9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804558" y="2526385"/>
            <a:ext cx="0" cy="483870"/>
          </a:xfrm>
          <a:custGeom>
            <a:avLst/>
            <a:gdLst/>
            <a:ahLst/>
            <a:cxnLst/>
            <a:rect l="l" t="t" r="r" b="b"/>
            <a:pathLst>
              <a:path w="0" h="483869">
                <a:moveTo>
                  <a:pt x="0" y="0"/>
                </a:moveTo>
                <a:lnTo>
                  <a:pt x="0" y="48376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893458" y="2526385"/>
            <a:ext cx="0" cy="483870"/>
          </a:xfrm>
          <a:custGeom>
            <a:avLst/>
            <a:gdLst/>
            <a:ahLst/>
            <a:cxnLst/>
            <a:rect l="l" t="t" r="r" b="b"/>
            <a:pathLst>
              <a:path w="0" h="483869">
                <a:moveTo>
                  <a:pt x="0" y="0"/>
                </a:moveTo>
                <a:lnTo>
                  <a:pt x="0" y="48376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3893354" y="2970321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0.95</a:t>
            </a:r>
            <a:endParaRPr sz="35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3888275" y="2768265"/>
            <a:ext cx="5715" cy="0"/>
          </a:xfrm>
          <a:custGeom>
            <a:avLst/>
            <a:gdLst/>
            <a:ahLst/>
            <a:cxnLst/>
            <a:rect l="l" t="t" r="r" b="b"/>
            <a:pathLst>
              <a:path w="5714" h="0">
                <a:moveTo>
                  <a:pt x="518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804558" y="2768265"/>
            <a:ext cx="5080" cy="0"/>
          </a:xfrm>
          <a:custGeom>
            <a:avLst/>
            <a:gdLst/>
            <a:ahLst/>
            <a:cxnLst/>
            <a:rect l="l" t="t" r="r" b="b"/>
            <a:pathLst>
              <a:path w="5079" h="0">
                <a:moveTo>
                  <a:pt x="0" y="0"/>
                </a:moveTo>
                <a:lnTo>
                  <a:pt x="481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3893354" y="2728810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</a:t>
            </a:r>
            <a:endParaRPr sz="3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893354" y="2486927"/>
            <a:ext cx="11239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1.05</a:t>
            </a:r>
            <a:endParaRPr sz="35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0" y="3310490"/>
            <a:ext cx="3497579" cy="0"/>
          </a:xfrm>
          <a:custGeom>
            <a:avLst/>
            <a:gdLst/>
            <a:ahLst/>
            <a:cxnLst/>
            <a:rect l="l" t="t" r="r" b="b"/>
            <a:pathLst>
              <a:path w="3497579" h="0">
                <a:moveTo>
                  <a:pt x="0" y="0"/>
                </a:moveTo>
                <a:lnTo>
                  <a:pt x="3497453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>
            <a:off x="845192" y="2979313"/>
            <a:ext cx="146050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−50</a:t>
            </a:r>
            <a:endParaRPr sz="5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187830" y="2979313"/>
            <a:ext cx="6540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0</a:t>
            </a:r>
            <a:endParaRPr sz="5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449343" y="2979313"/>
            <a:ext cx="10477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50</a:t>
            </a:r>
            <a:endParaRPr sz="5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912490" y="2980327"/>
            <a:ext cx="1009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−50</a:t>
            </a:r>
            <a:endParaRPr sz="3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232156" y="2980327"/>
            <a:ext cx="5016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501079" y="2980327"/>
            <a:ext cx="74930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>
                <a:latin typeface="Arial"/>
                <a:cs typeface="Arial"/>
              </a:rPr>
              <a:t>50</a:t>
            </a:r>
            <a:endParaRPr sz="3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809513" y="3043383"/>
            <a:ext cx="84455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15">
                <a:latin typeface="PMingLiU"/>
                <a:cs typeface="PMingLiU"/>
              </a:rPr>
              <a:t>S</a:t>
            </a:r>
            <a:r>
              <a:rPr dirty="0" sz="600" spc="45">
                <a:latin typeface="PMingLiU"/>
                <a:cs typeface="PMingLiU"/>
              </a:rPr>
              <a:t>p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25">
                <a:latin typeface="PMingLiU"/>
                <a:cs typeface="PMingLiU"/>
              </a:rPr>
              <a:t>n</a:t>
            </a:r>
            <a:r>
              <a:rPr dirty="0" sz="600" spc="5">
                <a:latin typeface="PMingLiU"/>
                <a:cs typeface="PMingLiU"/>
              </a:rPr>
              <a:t>w</a:t>
            </a:r>
            <a:r>
              <a:rPr dirty="0" sz="600" spc="5">
                <a:latin typeface="PMingLiU"/>
                <a:cs typeface="PMingLiU"/>
              </a:rPr>
              <a:t>i</a:t>
            </a:r>
            <a:r>
              <a:rPr dirty="0" sz="600" spc="-5">
                <a:latin typeface="PMingLiU"/>
                <a:cs typeface="PMingLiU"/>
              </a:rPr>
              <a:t>s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30">
                <a:latin typeface="PMingLiU"/>
                <a:cs typeface="PMingLiU"/>
              </a:rPr>
              <a:t>D</a:t>
            </a:r>
            <a:r>
              <a:rPr dirty="0" sz="600" spc="5">
                <a:latin typeface="PMingLiU"/>
                <a:cs typeface="PMingLiU"/>
              </a:rPr>
              <a:t>i</a:t>
            </a:r>
            <a:r>
              <a:rPr dirty="0" sz="600" spc="-5">
                <a:latin typeface="PMingLiU"/>
                <a:cs typeface="PMingLiU"/>
              </a:rPr>
              <a:t>s</a:t>
            </a:r>
            <a:r>
              <a:rPr dirty="0" sz="600" spc="65">
                <a:latin typeface="PMingLiU"/>
                <a:cs typeface="PMingLiU"/>
              </a:rPr>
              <a:t>t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45">
                <a:latin typeface="PMingLiU"/>
                <a:cs typeface="PMingLiU"/>
              </a:rPr>
              <a:t>n</a:t>
            </a:r>
            <a:r>
              <a:rPr dirty="0" sz="600" spc="-5">
                <a:latin typeface="PMingLiU"/>
                <a:cs typeface="PMingLiU"/>
              </a:rPr>
              <a:t>c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0">
                <a:latin typeface="PMingLiU"/>
                <a:cs typeface="PMingLiU"/>
              </a:rPr>
              <a:t> </a:t>
            </a:r>
            <a:r>
              <a:rPr dirty="0" sz="600" spc="35">
                <a:latin typeface="PMingLiU"/>
                <a:cs typeface="PMingLiU"/>
              </a:rPr>
              <a:t>(</a:t>
            </a:r>
            <a:r>
              <a:rPr dirty="0" sz="600" spc="55">
                <a:latin typeface="PMingLiU"/>
                <a:cs typeface="PMingLiU"/>
              </a:rPr>
              <a:t>mm</a:t>
            </a:r>
            <a:r>
              <a:rPr dirty="0" sz="600" spc="55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72591" y="3068572"/>
            <a:ext cx="84455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15">
                <a:latin typeface="PMingLiU"/>
                <a:cs typeface="PMingLiU"/>
              </a:rPr>
              <a:t>S</a:t>
            </a:r>
            <a:r>
              <a:rPr dirty="0" sz="600" spc="45">
                <a:latin typeface="PMingLiU"/>
                <a:cs typeface="PMingLiU"/>
              </a:rPr>
              <a:t>p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25">
                <a:latin typeface="PMingLiU"/>
                <a:cs typeface="PMingLiU"/>
              </a:rPr>
              <a:t>n</a:t>
            </a:r>
            <a:r>
              <a:rPr dirty="0" sz="600" spc="5">
                <a:latin typeface="PMingLiU"/>
                <a:cs typeface="PMingLiU"/>
              </a:rPr>
              <a:t>w</a:t>
            </a:r>
            <a:r>
              <a:rPr dirty="0" sz="600" spc="5">
                <a:latin typeface="PMingLiU"/>
                <a:cs typeface="PMingLiU"/>
              </a:rPr>
              <a:t>i</a:t>
            </a:r>
            <a:r>
              <a:rPr dirty="0" sz="600" spc="-5">
                <a:latin typeface="PMingLiU"/>
                <a:cs typeface="PMingLiU"/>
              </a:rPr>
              <a:t>s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35">
                <a:latin typeface="PMingLiU"/>
                <a:cs typeface="PMingLiU"/>
              </a:rPr>
              <a:t>D</a:t>
            </a:r>
            <a:r>
              <a:rPr dirty="0" sz="600">
                <a:latin typeface="PMingLiU"/>
                <a:cs typeface="PMingLiU"/>
              </a:rPr>
              <a:t>i</a:t>
            </a:r>
            <a:r>
              <a:rPr dirty="0" sz="600">
                <a:latin typeface="PMingLiU"/>
                <a:cs typeface="PMingLiU"/>
              </a:rPr>
              <a:t>s</a:t>
            </a:r>
            <a:r>
              <a:rPr dirty="0" sz="600" spc="60">
                <a:latin typeface="PMingLiU"/>
                <a:cs typeface="PMingLiU"/>
              </a:rPr>
              <a:t>t</a:t>
            </a:r>
            <a:r>
              <a:rPr dirty="0" sz="600" spc="50">
                <a:latin typeface="PMingLiU"/>
                <a:cs typeface="PMingLiU"/>
              </a:rPr>
              <a:t>a</a:t>
            </a:r>
            <a:r>
              <a:rPr dirty="0" sz="600" spc="45">
                <a:latin typeface="PMingLiU"/>
                <a:cs typeface="PMingLiU"/>
              </a:rPr>
              <a:t>n</a:t>
            </a:r>
            <a:r>
              <a:rPr dirty="0" sz="600" spc="-5">
                <a:latin typeface="PMingLiU"/>
                <a:cs typeface="PMingLiU"/>
              </a:rPr>
              <a:t>c</a:t>
            </a:r>
            <a:r>
              <a:rPr dirty="0" sz="600" spc="25">
                <a:latin typeface="PMingLiU"/>
                <a:cs typeface="PMingLiU"/>
              </a:rPr>
              <a:t>e</a:t>
            </a:r>
            <a:r>
              <a:rPr dirty="0" sz="600" spc="25">
                <a:latin typeface="PMingLiU"/>
                <a:cs typeface="PMingLiU"/>
              </a:rPr>
              <a:t> </a:t>
            </a:r>
            <a:r>
              <a:rPr dirty="0" sz="600" spc="30">
                <a:latin typeface="PMingLiU"/>
                <a:cs typeface="PMingLiU"/>
              </a:rPr>
              <a:t>(</a:t>
            </a:r>
            <a:r>
              <a:rPr dirty="0" sz="600" spc="55">
                <a:latin typeface="PMingLiU"/>
                <a:cs typeface="PMingLiU"/>
              </a:rPr>
              <a:t>mm</a:t>
            </a:r>
            <a:r>
              <a:rPr dirty="0" sz="600" spc="55">
                <a:latin typeface="PMingLiU"/>
                <a:cs typeface="PMingLiU"/>
              </a:rPr>
              <a:t>)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-12700" y="3316488"/>
            <a:ext cx="3422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0000CC"/>
                </a:solidFill>
                <a:latin typeface="Arial"/>
                <a:cs typeface="Arial"/>
              </a:rPr>
              <a:t>11/14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738619" y="1773695"/>
          <a:ext cx="964565" cy="486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90935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53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53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49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570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2775540" y="1773695"/>
          <a:ext cx="964565" cy="486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90935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5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53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53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49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570"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baseline="30864" sz="675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7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9" name="object 59"/>
          <p:cNvGraphicFramePr>
            <a:graphicFrameLocks noGrp="1"/>
          </p:cNvGraphicFramePr>
          <p:nvPr/>
        </p:nvGraphicFramePr>
        <p:xfrm>
          <a:off x="738619" y="2525273"/>
          <a:ext cx="964565" cy="485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226879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1511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2" name="object 82"/>
          <p:cNvGraphicFramePr>
            <a:graphicFrameLocks noGrp="1"/>
          </p:cNvGraphicFramePr>
          <p:nvPr/>
        </p:nvGraphicFramePr>
        <p:xfrm>
          <a:off x="2775540" y="2525273"/>
          <a:ext cx="964565" cy="485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913"/>
                <a:gridCol w="281515"/>
                <a:gridCol w="281146"/>
                <a:gridCol w="199287"/>
              </a:tblGrid>
              <a:tr h="90938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591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49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383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0750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222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569"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B="0" marT="0">
                    <a:lnL w="2222">
                      <a:solidFill>
                        <a:srgbClr val="000000"/>
                      </a:solidFill>
                      <a:prstDash val="solid"/>
                    </a:lnL>
                    <a:lnR w="2222">
                      <a:solidFill>
                        <a:srgbClr val="000000"/>
                      </a:solidFill>
                      <a:prstDash val="solid"/>
                    </a:lnR>
                    <a:lnT w="2222">
                      <a:solidFill>
                        <a:srgbClr val="000000"/>
                      </a:solidFill>
                      <a:prstDash val="solid"/>
                    </a:lnT>
                    <a:lnB w="3185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fast">
    <p:cut thruBlk="0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831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50545">
              <a:lnSpc>
                <a:spcPct val="100000"/>
              </a:lnSpc>
            </a:pPr>
            <a:r>
              <a:rPr dirty="0" spc="-15"/>
              <a:t>Final</a:t>
            </a:r>
            <a:r>
              <a:rPr dirty="0" spc="114">
                <a:latin typeface="Times New Roman"/>
                <a:cs typeface="Times New Roman"/>
              </a:rPr>
              <a:t> </a:t>
            </a:r>
            <a:r>
              <a:rPr dirty="0" spc="10"/>
              <a:t>W</a:t>
            </a:r>
            <a:r>
              <a:rPr dirty="0" spc="-20"/>
              <a:t>all</a:t>
            </a:r>
            <a:r>
              <a:rPr dirty="0" spc="110">
                <a:latin typeface="Times New Roman"/>
                <a:cs typeface="Times New Roman"/>
              </a:rPr>
              <a:t> </a:t>
            </a:r>
            <a:r>
              <a:rPr dirty="0" spc="-10"/>
              <a:t>Plate</a:t>
            </a:r>
            <a:r>
              <a:rPr dirty="0" spc="110">
                <a:latin typeface="Times New Roman"/>
                <a:cs typeface="Times New Roman"/>
              </a:rPr>
              <a:t> </a:t>
            </a:r>
            <a:r>
              <a:rPr dirty="0" spc="-50"/>
              <a:t>Design</a:t>
            </a:r>
          </a:p>
        </p:txBody>
      </p:sp>
      <p:sp>
        <p:nvSpPr>
          <p:cNvPr id="4" name="object 4"/>
          <p:cNvSpPr/>
          <p:nvPr/>
        </p:nvSpPr>
        <p:spPr>
          <a:xfrm>
            <a:off x="355854" y="722769"/>
            <a:ext cx="3896360" cy="1348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41996" y="2197176"/>
            <a:ext cx="2324100" cy="10172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36942" y="2194687"/>
            <a:ext cx="2334260" cy="0"/>
          </a:xfrm>
          <a:custGeom>
            <a:avLst/>
            <a:gdLst/>
            <a:ahLst/>
            <a:cxnLst/>
            <a:rect l="l" t="t" r="r" b="b"/>
            <a:pathLst>
              <a:path w="2334260" h="0">
                <a:moveTo>
                  <a:pt x="0" y="0"/>
                </a:moveTo>
                <a:lnTo>
                  <a:pt x="233412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39469" y="2194699"/>
            <a:ext cx="0" cy="1022350"/>
          </a:xfrm>
          <a:custGeom>
            <a:avLst/>
            <a:gdLst/>
            <a:ahLst/>
            <a:cxnLst/>
            <a:rect l="l" t="t" r="r" b="b"/>
            <a:pathLst>
              <a:path w="0" h="1022350">
                <a:moveTo>
                  <a:pt x="0" y="1022286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68535" y="2194699"/>
            <a:ext cx="0" cy="1022350"/>
          </a:xfrm>
          <a:custGeom>
            <a:avLst/>
            <a:gdLst/>
            <a:ahLst/>
            <a:cxnLst/>
            <a:rect l="l" t="t" r="r" b="b"/>
            <a:pathLst>
              <a:path w="0" h="1022350">
                <a:moveTo>
                  <a:pt x="0" y="1022286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36942" y="3216986"/>
            <a:ext cx="2334260" cy="0"/>
          </a:xfrm>
          <a:custGeom>
            <a:avLst/>
            <a:gdLst/>
            <a:ahLst/>
            <a:cxnLst/>
            <a:rect l="l" t="t" r="r" b="b"/>
            <a:pathLst>
              <a:path w="2334260" h="0">
                <a:moveTo>
                  <a:pt x="0" y="0"/>
                </a:moveTo>
                <a:lnTo>
                  <a:pt x="233412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3310490"/>
            <a:ext cx="4247515" cy="0"/>
          </a:xfrm>
          <a:custGeom>
            <a:avLst/>
            <a:gdLst/>
            <a:ahLst/>
            <a:cxnLst/>
            <a:rect l="l" t="t" r="r" b="b"/>
            <a:pathLst>
              <a:path w="4247515" h="0">
                <a:moveTo>
                  <a:pt x="0" y="0"/>
                </a:moveTo>
                <a:lnTo>
                  <a:pt x="4246905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 spc="-65"/>
              <a:t>12</a:t>
            </a:r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831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57844" y="411398"/>
            <a:ext cx="891540" cy="182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45" u="sng">
                <a:latin typeface="Tahoma"/>
                <a:cs typeface="Tahoma"/>
              </a:rPr>
              <a:t>Conclusions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939" y="625509"/>
            <a:ext cx="4050029" cy="677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5">
                <a:latin typeface="Arial"/>
                <a:cs typeface="Arial"/>
              </a:rPr>
              <a:t>Contro</a:t>
            </a:r>
            <a:r>
              <a:rPr dirty="0" sz="1100" spc="-15">
                <a:latin typeface="Arial"/>
                <a:cs typeface="Arial"/>
              </a:rPr>
              <a:t>l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set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tem</a:t>
            </a:r>
            <a:r>
              <a:rPr dirty="0" sz="1100" spc="-10">
                <a:latin typeface="Arial"/>
                <a:cs typeface="Arial"/>
              </a:rPr>
              <a:t>p</a:t>
            </a:r>
            <a:r>
              <a:rPr dirty="0" sz="1100" spc="-30">
                <a:latin typeface="Arial"/>
                <a:cs typeface="Arial"/>
              </a:rPr>
              <a:t>eratur</a:t>
            </a:r>
            <a:r>
              <a:rPr dirty="0" sz="1100" spc="-130">
                <a:latin typeface="Arial"/>
                <a:cs typeface="Arial"/>
              </a:rPr>
              <a:t>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to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25">
                <a:latin typeface="Arial"/>
                <a:cs typeface="Arial"/>
              </a:rPr>
              <a:t>+-.</a:t>
            </a:r>
            <a:r>
              <a:rPr dirty="0" sz="1100" spc="30">
                <a:latin typeface="Arial"/>
                <a:cs typeface="Arial"/>
              </a:rPr>
              <a:t>1</a:t>
            </a:r>
            <a:r>
              <a:rPr dirty="0" baseline="27777" sz="1200" spc="-37" i="1">
                <a:latin typeface="Arial"/>
                <a:cs typeface="Arial"/>
              </a:rPr>
              <a:t>o</a:t>
            </a:r>
            <a:r>
              <a:rPr dirty="0" baseline="27777" sz="1200" spc="-179" i="1">
                <a:latin typeface="Arial"/>
                <a:cs typeface="Arial"/>
              </a:rPr>
              <a:t> </a:t>
            </a:r>
            <a:r>
              <a:rPr dirty="0" sz="1100" spc="-105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latin typeface="Arial"/>
                <a:cs typeface="Arial"/>
              </a:rPr>
              <a:t>In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equili</a:t>
            </a:r>
            <a:r>
              <a:rPr dirty="0" sz="1100" spc="-80">
                <a:latin typeface="Arial"/>
                <a:cs typeface="Arial"/>
              </a:rPr>
              <a:t>b</a:t>
            </a:r>
            <a:r>
              <a:rPr dirty="0" sz="1100" spc="-25">
                <a:latin typeface="Arial"/>
                <a:cs typeface="Arial"/>
              </a:rPr>
              <a:t>rium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fl</a:t>
            </a:r>
            <a:r>
              <a:rPr dirty="0" sz="1100" spc="-55">
                <a:latin typeface="Arial"/>
                <a:cs typeface="Arial"/>
              </a:rPr>
              <a:t>o</a:t>
            </a:r>
            <a:r>
              <a:rPr dirty="0" sz="1100" spc="-60">
                <a:latin typeface="Arial"/>
                <a:cs typeface="Arial"/>
              </a:rPr>
              <a:t>w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p</a:t>
            </a:r>
            <a:r>
              <a:rPr dirty="0" sz="1100" spc="-30">
                <a:latin typeface="Arial"/>
                <a:cs typeface="Arial"/>
              </a:rPr>
              <a:t>r</a:t>
            </a:r>
            <a:r>
              <a:rPr dirty="0" sz="1100" spc="-20">
                <a:latin typeface="Arial"/>
                <a:cs typeface="Arial"/>
              </a:rPr>
              <a:t>o</a:t>
            </a:r>
            <a:r>
              <a:rPr dirty="0" sz="1100" spc="-80">
                <a:latin typeface="Arial"/>
                <a:cs typeface="Arial"/>
              </a:rPr>
              <a:t>duce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spatially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unif</a:t>
            </a:r>
            <a:r>
              <a:rPr dirty="0" sz="1100" spc="-75">
                <a:latin typeface="Arial"/>
                <a:cs typeface="Arial"/>
              </a:rPr>
              <a:t>o</a:t>
            </a:r>
            <a:r>
              <a:rPr dirty="0" sz="1100" spc="-30">
                <a:latin typeface="Arial"/>
                <a:cs typeface="Arial"/>
              </a:rPr>
              <a:t>rm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tem</a:t>
            </a:r>
            <a:r>
              <a:rPr dirty="0" sz="1100" spc="-10">
                <a:latin typeface="Arial"/>
                <a:cs typeface="Arial"/>
              </a:rPr>
              <a:t>p</a:t>
            </a:r>
            <a:r>
              <a:rPr dirty="0" sz="1100" spc="-45">
                <a:latin typeface="Arial"/>
                <a:cs typeface="Arial"/>
              </a:rPr>
              <a:t>erature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85">
                <a:latin typeface="Arial"/>
                <a:cs typeface="Arial"/>
              </a:rPr>
              <a:t>t</a:t>
            </a:r>
            <a:r>
              <a:rPr dirty="0" sz="1100" spc="-70">
                <a:latin typeface="Arial"/>
                <a:cs typeface="Arial"/>
              </a:rPr>
              <a:t>o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+-2%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5">
                <a:latin typeface="Arial"/>
                <a:cs typeface="Arial"/>
              </a:rPr>
              <a:t>Pr</a:t>
            </a:r>
            <a:r>
              <a:rPr dirty="0" sz="1100" spc="-10">
                <a:latin typeface="Arial"/>
                <a:cs typeface="Arial"/>
              </a:rPr>
              <a:t>o</a:t>
            </a:r>
            <a:r>
              <a:rPr dirty="0" sz="1100" spc="-80">
                <a:latin typeface="Arial"/>
                <a:cs typeface="Arial"/>
              </a:rPr>
              <a:t>duce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5">
                <a:latin typeface="Arial"/>
                <a:cs typeface="Arial"/>
              </a:rPr>
              <a:t>2D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30">
                <a:latin typeface="Arial"/>
                <a:cs typeface="Arial"/>
              </a:rPr>
              <a:t>e</a:t>
            </a:r>
            <a:r>
              <a:rPr dirty="0" sz="1100" spc="-50">
                <a:latin typeface="Arial"/>
                <a:cs typeface="Arial"/>
              </a:rPr>
              <a:t>q</a:t>
            </a:r>
            <a:r>
              <a:rPr dirty="0" sz="1100" spc="-55">
                <a:latin typeface="Arial"/>
                <a:cs typeface="Arial"/>
              </a:rPr>
              <a:t>u</a:t>
            </a:r>
            <a:r>
              <a:rPr dirty="0" sz="1100" spc="-5">
                <a:latin typeface="Arial"/>
                <a:cs typeface="Arial"/>
              </a:rPr>
              <a:t>ili</a:t>
            </a:r>
            <a:r>
              <a:rPr dirty="0" sz="1100" spc="-40">
                <a:latin typeface="Arial"/>
                <a:cs typeface="Arial"/>
              </a:rPr>
              <a:t>b</a:t>
            </a:r>
            <a:r>
              <a:rPr dirty="0" sz="1100" spc="-25">
                <a:latin typeface="Arial"/>
                <a:cs typeface="Arial"/>
              </a:rPr>
              <a:t>rium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thermal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b</a:t>
            </a:r>
            <a:r>
              <a:rPr dirty="0" sz="1100" spc="-65">
                <a:latin typeface="Arial"/>
                <a:cs typeface="Arial"/>
              </a:rPr>
              <a:t>ound</a:t>
            </a:r>
            <a:r>
              <a:rPr dirty="0" sz="1100" spc="-95">
                <a:latin typeface="Arial"/>
                <a:cs typeface="Arial"/>
              </a:rPr>
              <a:t>a</a:t>
            </a:r>
            <a:r>
              <a:rPr dirty="0" sz="1100" spc="-25">
                <a:latin typeface="Arial"/>
                <a:cs typeface="Arial"/>
              </a:rPr>
              <a:t>ry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l</a:t>
            </a:r>
            <a:r>
              <a:rPr dirty="0" sz="1100" spc="-85">
                <a:latin typeface="Arial"/>
                <a:cs typeface="Arial"/>
              </a:rPr>
              <a:t>a</a:t>
            </a:r>
            <a:r>
              <a:rPr dirty="0" sz="1100" spc="-85">
                <a:latin typeface="Arial"/>
                <a:cs typeface="Arial"/>
              </a:rPr>
              <a:t>y</a:t>
            </a:r>
            <a:r>
              <a:rPr dirty="0" sz="1100" spc="-65">
                <a:latin typeface="Arial"/>
                <a:cs typeface="Arial"/>
              </a:rPr>
              <a:t>er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65">
                <a:latin typeface="Arial"/>
                <a:cs typeface="Arial"/>
              </a:rPr>
              <a:t>Develop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spatial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structure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resulting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from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non-unif</a:t>
            </a:r>
            <a:r>
              <a:rPr dirty="0" sz="1100" spc="-80">
                <a:latin typeface="Arial"/>
                <a:cs typeface="Arial"/>
              </a:rPr>
              <a:t>o</a:t>
            </a:r>
            <a:r>
              <a:rPr dirty="0" sz="1100" spc="-30">
                <a:latin typeface="Arial"/>
                <a:cs typeface="Arial"/>
              </a:rPr>
              <a:t>rm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heat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flux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939" y="1748523"/>
            <a:ext cx="4064000" cy="1143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4290">
              <a:lnSpc>
                <a:spcPct val="100000"/>
              </a:lnSpc>
            </a:pPr>
            <a:r>
              <a:rPr dirty="0" sz="1400" spc="25" u="sng">
                <a:latin typeface="Tahoma"/>
                <a:cs typeface="Tahoma"/>
              </a:rPr>
              <a:t>F</a:t>
            </a:r>
            <a:r>
              <a:rPr dirty="0" sz="1400" spc="-50" u="sng">
                <a:latin typeface="Tahoma"/>
                <a:cs typeface="Tahoma"/>
              </a:rPr>
              <a:t>uture</a:t>
            </a:r>
            <a:r>
              <a:rPr dirty="0" sz="1400" spc="114" u="sng">
                <a:latin typeface="Times New Roman"/>
                <a:cs typeface="Times New Roman"/>
              </a:rPr>
              <a:t> </a:t>
            </a:r>
            <a:r>
              <a:rPr dirty="0" sz="1400" spc="10" u="sng">
                <a:latin typeface="Tahoma"/>
                <a:cs typeface="Tahoma"/>
              </a:rPr>
              <a:t>W</a:t>
            </a:r>
            <a:r>
              <a:rPr dirty="0" sz="1400" spc="-105" u="sng">
                <a:latin typeface="Tahoma"/>
                <a:cs typeface="Tahoma"/>
              </a:rPr>
              <a:t>o</a:t>
            </a:r>
            <a:r>
              <a:rPr dirty="0" sz="1400" spc="-25" u="sng">
                <a:latin typeface="Tahoma"/>
                <a:cs typeface="Tahoma"/>
              </a:rPr>
              <a:t>rk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Arial"/>
                <a:cs typeface="Arial"/>
              </a:rPr>
              <a:t>Construct/</a:t>
            </a:r>
            <a:r>
              <a:rPr dirty="0" sz="1100" spc="-40">
                <a:latin typeface="Arial"/>
                <a:cs typeface="Arial"/>
              </a:rPr>
              <a:t>V</a:t>
            </a:r>
            <a:r>
              <a:rPr dirty="0" sz="1100" spc="-40">
                <a:latin typeface="Arial"/>
                <a:cs typeface="Arial"/>
              </a:rPr>
              <a:t>alidate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final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plate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design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5">
                <a:latin typeface="Arial"/>
                <a:cs typeface="Arial"/>
              </a:rPr>
              <a:t>Investigate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disturbance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due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to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p</a:t>
            </a:r>
            <a:r>
              <a:rPr dirty="0" sz="1100" spc="-5">
                <a:latin typeface="Arial"/>
                <a:cs typeface="Arial"/>
              </a:rPr>
              <a:t>r</a:t>
            </a:r>
            <a:r>
              <a:rPr dirty="0" sz="1100" spc="-130">
                <a:latin typeface="Arial"/>
                <a:cs typeface="Arial"/>
              </a:rPr>
              <a:t>e</a:t>
            </a:r>
            <a:r>
              <a:rPr dirty="0" sz="1100" spc="-95">
                <a:latin typeface="Arial"/>
                <a:cs typeface="Arial"/>
              </a:rPr>
              <a:t>ssure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gradient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5">
                <a:latin typeface="Arial"/>
                <a:cs typeface="Arial"/>
              </a:rPr>
              <a:t>Investigate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fl</a:t>
            </a:r>
            <a:r>
              <a:rPr dirty="0" sz="1100" spc="-50">
                <a:latin typeface="Arial"/>
                <a:cs typeface="Arial"/>
              </a:rPr>
              <a:t>o</a:t>
            </a:r>
            <a:r>
              <a:rPr dirty="0" sz="1100" spc="-60">
                <a:latin typeface="Arial"/>
                <a:cs typeface="Arial"/>
              </a:rPr>
              <a:t>w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over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45">
                <a:latin typeface="Arial"/>
                <a:cs typeface="Arial"/>
              </a:rPr>
              <a:t>3D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obstacle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5">
                <a:latin typeface="Arial"/>
                <a:cs typeface="Arial"/>
              </a:rPr>
              <a:t>Investigate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rapid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p</a:t>
            </a:r>
            <a:r>
              <a:rPr dirty="0" sz="1100" spc="-45">
                <a:latin typeface="Arial"/>
                <a:cs typeface="Arial"/>
              </a:rPr>
              <a:t>eri</a:t>
            </a:r>
            <a:r>
              <a:rPr dirty="0" sz="1100" spc="-35">
                <a:latin typeface="Arial"/>
                <a:cs typeface="Arial"/>
              </a:rPr>
              <a:t>o</a:t>
            </a:r>
            <a:r>
              <a:rPr dirty="0" sz="1100" spc="-40">
                <a:latin typeface="Arial"/>
                <a:cs typeface="Arial"/>
              </a:rPr>
              <a:t>dic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f</a:t>
            </a:r>
            <a:r>
              <a:rPr dirty="0" sz="1100" spc="-65">
                <a:latin typeface="Arial"/>
                <a:cs typeface="Arial"/>
              </a:rPr>
              <a:t>o</a:t>
            </a:r>
            <a:r>
              <a:rPr dirty="0" sz="1100" spc="-35">
                <a:latin typeface="Arial"/>
                <a:cs typeface="Arial"/>
              </a:rPr>
              <a:t>rcing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65">
                <a:latin typeface="Arial"/>
                <a:cs typeface="Arial"/>
              </a:rPr>
              <a:t>on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5">
                <a:latin typeface="Arial"/>
                <a:cs typeface="Arial"/>
              </a:rPr>
              <a:t>mean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fl</a:t>
            </a:r>
            <a:r>
              <a:rPr dirty="0" sz="1100" spc="-55">
                <a:latin typeface="Arial"/>
                <a:cs typeface="Arial"/>
              </a:rPr>
              <a:t>o</a:t>
            </a:r>
            <a:r>
              <a:rPr dirty="0" sz="1100" spc="-60">
                <a:latin typeface="Arial"/>
                <a:cs typeface="Arial"/>
              </a:rPr>
              <a:t>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.,.</a:t>
            </a:r>
            <a:r>
              <a:rPr dirty="0" baseline="6944" sz="1200" spc="-75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baseline="6944" sz="1200" spc="60">
                <a:solidFill>
                  <a:srgbClr val="3333B2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5">
                <a:latin typeface="Arial"/>
                <a:cs typeface="Arial"/>
              </a:rPr>
              <a:t>Investigate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disturbance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due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to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multiple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p</a:t>
            </a:r>
            <a:r>
              <a:rPr dirty="0" sz="1100" spc="-35">
                <a:latin typeface="Arial"/>
                <a:cs typeface="Arial"/>
              </a:rPr>
              <a:t>erturbations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65">
                <a:latin typeface="Arial"/>
                <a:cs typeface="Arial"/>
              </a:rPr>
              <a:t>on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85">
                <a:latin typeface="Arial"/>
                <a:cs typeface="Arial"/>
              </a:rPr>
              <a:t>mean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fl</a:t>
            </a:r>
            <a:r>
              <a:rPr dirty="0" sz="1100" spc="-50">
                <a:latin typeface="Arial"/>
                <a:cs typeface="Arial"/>
              </a:rPr>
              <a:t>o</a:t>
            </a:r>
            <a:r>
              <a:rPr dirty="0" sz="1100" spc="-60">
                <a:latin typeface="Arial"/>
                <a:cs typeface="Arial"/>
              </a:rPr>
              <a:t>w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10490"/>
            <a:ext cx="4497070" cy="0"/>
          </a:xfrm>
          <a:custGeom>
            <a:avLst/>
            <a:gdLst/>
            <a:ahLst/>
            <a:cxnLst/>
            <a:rect l="l" t="t" r="r" b="b"/>
            <a:pathLst>
              <a:path w="4497070" h="0">
                <a:moveTo>
                  <a:pt x="0" y="0"/>
                </a:moveTo>
                <a:lnTo>
                  <a:pt x="4496727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 spc="-65"/>
              <a:t>13</a:t>
            </a:r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544" y="0"/>
            <a:ext cx="1463675" cy="48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81075">
              <a:lnSpc>
                <a:spcPct val="100000"/>
              </a:lnSpc>
            </a:pPr>
            <a:r>
              <a:rPr dirty="0" spc="-45"/>
              <a:t>Questions??</a:t>
            </a:r>
          </a:p>
        </p:txBody>
      </p:sp>
      <p:sp>
        <p:nvSpPr>
          <p:cNvPr id="4" name="object 4"/>
          <p:cNvSpPr/>
          <p:nvPr/>
        </p:nvSpPr>
        <p:spPr>
          <a:xfrm>
            <a:off x="398983" y="1568932"/>
            <a:ext cx="3810000" cy="95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76069" y="2623661"/>
            <a:ext cx="45593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-35">
                <a:latin typeface="Arial"/>
                <a:cs typeface="Arial"/>
              </a:rPr>
              <a:t>V</a:t>
            </a:r>
            <a:r>
              <a:rPr dirty="0" sz="600">
                <a:latin typeface="Arial"/>
                <a:cs typeface="Arial"/>
              </a:rPr>
              <a:t>A</a:t>
            </a:r>
            <a:r>
              <a:rPr dirty="0" sz="600" spc="-30">
                <a:latin typeface="Arial"/>
                <a:cs typeface="Arial"/>
              </a:rPr>
              <a:t>CC</a:t>
            </a:r>
            <a:r>
              <a:rPr dirty="0" sz="600" spc="-10">
                <a:latin typeface="Arial"/>
                <a:cs typeface="Arial"/>
              </a:rPr>
              <a:t>,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spc="20">
                <a:latin typeface="Arial"/>
                <a:cs typeface="Arial"/>
              </a:rPr>
              <a:t>UVM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10490"/>
            <a:ext cx="4608195" cy="0"/>
          </a:xfrm>
          <a:custGeom>
            <a:avLst/>
            <a:gdLst/>
            <a:ahLst/>
            <a:cxnLst/>
            <a:rect l="l" t="t" r="r" b="b"/>
            <a:pathLst>
              <a:path w="4608195" h="0">
                <a:moveTo>
                  <a:pt x="0" y="0"/>
                </a:moveTo>
                <a:lnTo>
                  <a:pt x="4608004" y="0"/>
                </a:lnTo>
              </a:path>
            </a:pathLst>
          </a:custGeom>
          <a:ln w="39230">
            <a:solidFill>
              <a:srgbClr val="000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 spc="-65"/>
              <a:t>14</a:t>
            </a:r>
            <a:r>
              <a:rPr dirty="0" spc="30"/>
              <a:t>/14</a:t>
            </a:r>
          </a:p>
        </p:txBody>
      </p:sp>
    </p:spTree>
  </p:cSld>
  <p:clrMapOvr>
    <a:masterClrMapping/>
  </p:clrMapOvr>
  <p:transition spd="fast">
    <p:cut thruBlk="0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2015-02-07T09:47:46Z</dcterms:created>
  <dcterms:modified xsi:type="dcterms:W3CDTF">2015-02-07T09:47:46Z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2014-11-24T00:00:00Z</vt:filetime>
  </property>
  <property fmtid="{D5CDD505-2E9C-101B-9397-08002B2CF9AE}" pid="3" name="LastSaved">
    <vt:filetime>2015-02-07T00:00:00Z</vt:filetime>
  </property>
</Properties>
</file>